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2"/>
  </p:notesMasterIdLst>
  <p:handoutMasterIdLst>
    <p:handoutMasterId r:id="rId123"/>
  </p:handoutMasterIdLst>
  <p:sldIdLst>
    <p:sldId id="258"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42" r:id="rId73"/>
    <p:sldId id="343" r:id="rId74"/>
    <p:sldId id="344" r:id="rId75"/>
    <p:sldId id="345" r:id="rId76"/>
    <p:sldId id="346" r:id="rId77"/>
    <p:sldId id="347" r:id="rId78"/>
    <p:sldId id="348" r:id="rId79"/>
    <p:sldId id="349" r:id="rId80"/>
    <p:sldId id="350" r:id="rId81"/>
    <p:sldId id="351" r:id="rId82"/>
    <p:sldId id="353" r:id="rId83"/>
    <p:sldId id="354" r:id="rId84"/>
    <p:sldId id="355" r:id="rId85"/>
    <p:sldId id="357" r:id="rId86"/>
    <p:sldId id="358" r:id="rId87"/>
    <p:sldId id="359" r:id="rId88"/>
    <p:sldId id="363" r:id="rId89"/>
    <p:sldId id="364" r:id="rId90"/>
    <p:sldId id="365" r:id="rId91"/>
    <p:sldId id="367" r:id="rId92"/>
    <p:sldId id="368" r:id="rId93"/>
    <p:sldId id="369" r:id="rId94"/>
    <p:sldId id="371" r:id="rId95"/>
    <p:sldId id="372" r:id="rId96"/>
    <p:sldId id="373" r:id="rId97"/>
    <p:sldId id="375" r:id="rId98"/>
    <p:sldId id="376" r:id="rId99"/>
    <p:sldId id="377" r:id="rId100"/>
    <p:sldId id="379" r:id="rId101"/>
    <p:sldId id="380" r:id="rId102"/>
    <p:sldId id="381" r:id="rId103"/>
    <p:sldId id="383" r:id="rId104"/>
    <p:sldId id="384" r:id="rId105"/>
    <p:sldId id="385" r:id="rId106"/>
    <p:sldId id="387" r:id="rId107"/>
    <p:sldId id="388" r:id="rId108"/>
    <p:sldId id="389" r:id="rId109"/>
    <p:sldId id="391" r:id="rId110"/>
    <p:sldId id="392" r:id="rId111"/>
    <p:sldId id="393" r:id="rId112"/>
    <p:sldId id="395" r:id="rId113"/>
    <p:sldId id="396" r:id="rId114"/>
    <p:sldId id="397" r:id="rId115"/>
    <p:sldId id="399" r:id="rId116"/>
    <p:sldId id="400" r:id="rId117"/>
    <p:sldId id="401" r:id="rId118"/>
    <p:sldId id="403" r:id="rId119"/>
    <p:sldId id="404" r:id="rId120"/>
    <p:sldId id="405" r:id="rId1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3">
          <p15:clr>
            <a:srgbClr val="A4A3A4"/>
          </p15:clr>
        </p15:guide>
        <p15:guide id="2" pos="57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34" autoAdjust="0"/>
    <p:restoredTop sz="71088" autoAdjust="0"/>
  </p:normalViewPr>
  <p:slideViewPr>
    <p:cSldViewPr snapToGrid="0">
      <p:cViewPr varScale="1">
        <p:scale>
          <a:sx n="89" d="100"/>
          <a:sy n="89" d="100"/>
        </p:scale>
        <p:origin x="1088" y="168"/>
      </p:cViewPr>
      <p:guideLst>
        <p:guide orient="horz" pos="923"/>
        <p:guide pos="575"/>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128" Type="http://schemas.microsoft.com/office/2016/11/relationships/changesInfo" Target="changesInfos/changesInfo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Leeber" userId="15028f3c-0a13-4345-9369-dac953ae4f16" providerId="ADAL" clId="{461AF715-5505-CD46-9B9B-46719DAC3069}"/>
    <pc:docChg chg="modSld">
      <pc:chgData name="Kathryn Leeber" userId="15028f3c-0a13-4345-9369-dac953ae4f16" providerId="ADAL" clId="{461AF715-5505-CD46-9B9B-46719DAC3069}" dt="2020-10-21T14:18:15.790" v="42" actId="207"/>
      <pc:docMkLst>
        <pc:docMk/>
      </pc:docMkLst>
      <pc:sldChg chg="modSp mod">
        <pc:chgData name="Kathryn Leeber" userId="15028f3c-0a13-4345-9369-dac953ae4f16" providerId="ADAL" clId="{461AF715-5505-CD46-9B9B-46719DAC3069}" dt="2020-10-21T14:18:15.790" v="42" actId="207"/>
        <pc:sldMkLst>
          <pc:docMk/>
          <pc:sldMk cId="1732698309" sldId="258"/>
        </pc:sldMkLst>
        <pc:spChg chg="mod">
          <ac:chgData name="Kathryn Leeber" userId="15028f3c-0a13-4345-9369-dac953ae4f16" providerId="ADAL" clId="{461AF715-5505-CD46-9B9B-46719DAC3069}" dt="2020-10-21T14:18:15.790" v="42" actId="207"/>
          <ac:spMkLst>
            <pc:docMk/>
            <pc:sldMk cId="1732698309" sldId="258"/>
            <ac:spMk id="19" creationId="{A58A35F8-EA88-094E-8EAD-88FE6A07C447}"/>
          </ac:spMkLst>
        </pc:spChg>
      </pc:sldChg>
      <pc:sldChg chg="addSp modSp mod">
        <pc:chgData name="Kathryn Leeber" userId="15028f3c-0a13-4345-9369-dac953ae4f16" providerId="ADAL" clId="{461AF715-5505-CD46-9B9B-46719DAC3069}" dt="2020-10-13T19:30:46.474" v="40" actId="207"/>
        <pc:sldMkLst>
          <pc:docMk/>
          <pc:sldMk cId="0" sldId="329"/>
        </pc:sldMkLst>
        <pc:spChg chg="add mod">
          <ac:chgData name="Kathryn Leeber" userId="15028f3c-0a13-4345-9369-dac953ae4f16" providerId="ADAL" clId="{461AF715-5505-CD46-9B9B-46719DAC3069}" dt="2020-10-13T19:30:46.474" v="40" actId="207"/>
          <ac:spMkLst>
            <pc:docMk/>
            <pc:sldMk cId="0" sldId="329"/>
            <ac:spMk id="2" creationId="{E1F970C9-17A0-224D-8D5C-6CE294883CAA}"/>
          </ac:spMkLst>
        </pc:spChg>
      </pc:sldChg>
    </pc:docChg>
  </pc:docChgLst>
  <pc:docChgLst>
    <pc:chgData name="Kathryn Leeber" userId="15028f3c-0a13-4345-9369-dac953ae4f16" providerId="ADAL" clId="{53D6DD90-04EC-3744-A4B8-5BBB93603BDF}"/>
    <pc:docChg chg="modMainMaster">
      <pc:chgData name="Kathryn Leeber" userId="15028f3c-0a13-4345-9369-dac953ae4f16" providerId="ADAL" clId="{53D6DD90-04EC-3744-A4B8-5BBB93603BDF}" dt="2020-12-10T17:16:46.099" v="7" actId="20577"/>
      <pc:docMkLst>
        <pc:docMk/>
      </pc:docMkLst>
      <pc:sldMasterChg chg="modSp mod modSldLayout">
        <pc:chgData name="Kathryn Leeber" userId="15028f3c-0a13-4345-9369-dac953ae4f16" providerId="ADAL" clId="{53D6DD90-04EC-3744-A4B8-5BBB93603BDF}" dt="2020-12-10T17:16:46.099" v="7" actId="20577"/>
        <pc:sldMasterMkLst>
          <pc:docMk/>
          <pc:sldMasterMk cId="2871921020" sldId="2147483648"/>
        </pc:sldMasterMkLst>
        <pc:spChg chg="mod">
          <ac:chgData name="Kathryn Leeber" userId="15028f3c-0a13-4345-9369-dac953ae4f16" providerId="ADAL" clId="{53D6DD90-04EC-3744-A4B8-5BBB93603BDF}" dt="2020-12-10T17:16:46.099" v="7" actId="20577"/>
          <ac:spMkLst>
            <pc:docMk/>
            <pc:sldMasterMk cId="2871921020" sldId="2147483648"/>
            <ac:spMk id="7" creationId="{21F38BD8-3F75-CE4C-AFEF-0C6B45F77F8C}"/>
          </ac:spMkLst>
        </pc:spChg>
        <pc:sldLayoutChg chg="modSp mod">
          <pc:chgData name="Kathryn Leeber" userId="15028f3c-0a13-4345-9369-dac953ae4f16" providerId="ADAL" clId="{53D6DD90-04EC-3744-A4B8-5BBB93603BDF}" dt="2020-12-10T17:16:42.314" v="5" actId="20577"/>
          <pc:sldLayoutMkLst>
            <pc:docMk/>
            <pc:sldMasterMk cId="2871921020" sldId="2147483648"/>
            <pc:sldLayoutMk cId="3047549913" sldId="2147483649"/>
          </pc:sldLayoutMkLst>
          <pc:spChg chg="mod">
            <ac:chgData name="Kathryn Leeber" userId="15028f3c-0a13-4345-9369-dac953ae4f16" providerId="ADAL" clId="{53D6DD90-04EC-3744-A4B8-5BBB93603BDF}" dt="2020-12-10T17:16:42.314" v="5" actId="20577"/>
            <ac:spMkLst>
              <pc:docMk/>
              <pc:sldMasterMk cId="2871921020" sldId="2147483648"/>
              <pc:sldLayoutMk cId="3047549913" sldId="2147483649"/>
              <ac:spMk id="17" creationId="{BEEECFBC-FB4D-9945-A4FF-28E342055AC3}"/>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12/10/20</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12/10/20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Medicine</a:t>
            </a:r>
          </a:p>
          <a:p>
            <a:r>
              <a:rPr lang="en-US" altLang="en-US" dirty="0">
                <a:latin typeface="Times New Roman" charset="0"/>
                <a:ea typeface="MS PGothic" charset="-128"/>
              </a:rPr>
              <a:t>Applies fundamental knowledge to provide basic emergency care and transportation based on assessment findings for an acutely ill patient.</a:t>
            </a:r>
          </a:p>
          <a:p>
            <a:endParaRPr lang="en-US" altLang="en-US" dirty="0">
              <a:latin typeface="Times New Roman" charset="0"/>
              <a:ea typeface="MS PGothic" charset="-128"/>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74A4207-A659-9B41-883C-3B6AB5F18207}" type="slidenum">
              <a:rPr lang="en-US" altLang="en-US" sz="1200"/>
              <a:pPr eaLnBrk="1" hangingPunct="1"/>
              <a:t>2</a:t>
            </a:fld>
            <a:endParaRPr lang="en-US" altLang="en-US" sz="1200" dirty="0"/>
          </a:p>
        </p:txBody>
      </p:sp>
    </p:spTree>
    <p:extLst>
      <p:ext uri="{BB962C8B-B14F-4D97-AF65-F5344CB8AC3E}">
        <p14:creationId xmlns:p14="http://schemas.microsoft.com/office/powerpoint/2010/main" val="343571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You must also recognize the signs and symptoms of</a:t>
            </a:r>
            <a:endParaRPr lang="en-IN" altLang="en-US" dirty="0">
              <a:latin typeface="Times New Roman" charset="0"/>
              <a:ea typeface="MS PGothic" charset="-128"/>
            </a:endParaRPr>
          </a:p>
          <a:p>
            <a:r>
              <a:rPr lang="en-US" altLang="en-US" dirty="0">
                <a:latin typeface="Times New Roman" charset="0"/>
                <a:ea typeface="MS PGothic" charset="-128"/>
              </a:rPr>
              <a:t>       1.    High blood glucose level (hyperglycemia)</a:t>
            </a:r>
            <a:endParaRPr lang="en-IN" altLang="en-US" dirty="0">
              <a:latin typeface="Times New Roman" charset="0"/>
              <a:ea typeface="MS PGothic" charset="-128"/>
            </a:endParaRPr>
          </a:p>
          <a:p>
            <a:r>
              <a:rPr lang="en-US" altLang="en-US" dirty="0">
                <a:latin typeface="Times New Roman" charset="0"/>
                <a:ea typeface="MS PGothic" charset="-128"/>
              </a:rPr>
              <a:t>             a.    Can result in coma or death</a:t>
            </a:r>
            <a:endParaRPr lang="en-IN" altLang="en-US" dirty="0">
              <a:latin typeface="Times New Roman" charset="0"/>
              <a:ea typeface="MS PGothic" charset="-128"/>
            </a:endParaRPr>
          </a:p>
          <a:p>
            <a:r>
              <a:rPr lang="en-US" altLang="en-US" dirty="0">
                <a:latin typeface="Times New Roman" charset="0"/>
                <a:ea typeface="MS PGothic" charset="-128"/>
              </a:rPr>
              <a:t>             b.    If treatment exceeds a patient’s need, it can cause a life-threatening state of hypoglycemia.</a:t>
            </a:r>
            <a:endParaRPr lang="en-IN" altLang="en-US" dirty="0">
              <a:latin typeface="Times New Roman" charset="0"/>
              <a:ea typeface="MS PGothic" charset="-128"/>
            </a:endParaRPr>
          </a:p>
          <a:p>
            <a:r>
              <a:rPr lang="en-US" altLang="en-US" dirty="0">
                <a:latin typeface="Times New Roman" charset="0"/>
                <a:ea typeface="MS PGothic" charset="-128"/>
              </a:rPr>
              <a:t>E.    Hyperglycemia and hypoglycemia can occur with both diabetes mellitus type 1 and type 2.</a:t>
            </a:r>
            <a:endParaRPr lang="en-IN" altLang="en-US" dirty="0">
              <a:latin typeface="Times New Roman" charset="0"/>
              <a:ea typeface="MS PGothic" charset="-128"/>
            </a:endParaRPr>
          </a:p>
          <a:p>
            <a:r>
              <a:rPr lang="en-US" altLang="en-US" dirty="0">
                <a:latin typeface="Times New Roman" charset="0"/>
                <a:ea typeface="MS PGothic" charset="-128"/>
              </a:rPr>
              <a:t>       1.   You will encounter many patients displaying the signs and symptoms of high and low blood glucose levels.</a:t>
            </a:r>
            <a:endParaRPr lang="en-IN" altLang="en-US" dirty="0">
              <a:latin typeface="Times New Roman" charset="0"/>
              <a:ea typeface="MS PGothic" charset="-128"/>
            </a:endParaRPr>
          </a:p>
          <a:p>
            <a:r>
              <a:rPr lang="en-US" altLang="en-US" dirty="0">
                <a:latin typeface="Times New Roman" charset="0"/>
                <a:ea typeface="MS PGothic" charset="-128"/>
              </a:rPr>
              <a:t>       2.    Hyperglycemia and hypoglycemia can be quite similar in their presentation.</a:t>
            </a:r>
            <a:endParaRPr lang="en-IN" altLang="en-US" dirty="0">
              <a:latin typeface="Times New Roman" charset="0"/>
              <a:ea typeface="MS PGothic" charset="-128"/>
            </a:endParaRPr>
          </a:p>
          <a:p>
            <a:r>
              <a:rPr lang="en-US" altLang="en-US" dirty="0">
                <a:latin typeface="Times New Roman" charset="0"/>
                <a:ea typeface="MS PGothic" charset="-128"/>
              </a:rPr>
              <a:t>              a.    Patients present with altered mental status.</a:t>
            </a:r>
            <a:endParaRPr lang="en-IN" altLang="en-US" dirty="0">
              <a:latin typeface="Times New Roman" charset="0"/>
              <a:ea typeface="MS PGothic" charset="-128"/>
            </a:endParaRPr>
          </a:p>
          <a:p>
            <a:r>
              <a:rPr lang="en-US" altLang="en-US" dirty="0">
                <a:latin typeface="Times New Roman" charset="0"/>
                <a:ea typeface="MS PGothic" charset="-128"/>
              </a:rPr>
              <a:t>              b.    Can often mimic alcohol intoxication; intoxicated patients often have abnormal glucose levels</a:t>
            </a:r>
            <a:endParaRPr lang="en-IN" altLang="en-US" dirty="0">
              <a:latin typeface="Times New Roman" charset="0"/>
              <a:ea typeface="MS PGothic" charset="-128"/>
            </a:endParaRPr>
          </a:p>
          <a:p>
            <a:r>
              <a:rPr lang="en-US" altLang="en-US" dirty="0">
                <a:latin typeface="Times New Roman" charset="0"/>
                <a:ea typeface="MS PGothic" charset="-128"/>
              </a:rPr>
              <a:t>       3.    Hypoglycemia can develop: </a:t>
            </a:r>
            <a:endParaRPr lang="en-IN" altLang="en-US" dirty="0">
              <a:latin typeface="Times New Roman" charset="0"/>
              <a:ea typeface="MS PGothic" charset="-128"/>
            </a:endParaRPr>
          </a:p>
          <a:p>
            <a:r>
              <a:rPr lang="en-US" altLang="en-US" dirty="0">
                <a:latin typeface="Times New Roman" charset="0"/>
                <a:ea typeface="MS PGothic" charset="-128"/>
              </a:rPr>
              <a:t>              a.    If a person takes his or her medications but fails to eat enough food.</a:t>
            </a:r>
            <a:endParaRPr lang="en-IN" altLang="en-US" dirty="0">
              <a:latin typeface="Times New Roman" charset="0"/>
              <a:ea typeface="MS PGothic" charset="-128"/>
            </a:endParaRPr>
          </a:p>
          <a:p>
            <a:r>
              <a:rPr lang="en-US" altLang="en-US" dirty="0">
                <a:latin typeface="Times New Roman" charset="0"/>
                <a:ea typeface="MS PGothic" charset="-128"/>
              </a:rPr>
              <a:t>              b.    If a person takes too much medication, resulting in low blood glucose levels despite normal dietary intake</a:t>
            </a:r>
            <a:endParaRPr lang="en-IN" altLang="en-US" dirty="0">
              <a:latin typeface="Times New Roman" charset="0"/>
              <a:ea typeface="MS PGothic" charset="-128"/>
            </a:endParaRPr>
          </a:p>
          <a:p>
            <a:r>
              <a:rPr lang="en-US" altLang="en-US" dirty="0">
                <a:latin typeface="Times New Roman" charset="0"/>
                <a:ea typeface="MS PGothic" charset="-128"/>
              </a:rPr>
              <a:t>       4.    All hypoglycemic patients require prompt treatment. </a:t>
            </a:r>
            <a:endParaRPr lang="en-IN" altLang="en-US" dirty="0">
              <a:latin typeface="Times New Roman" charset="0"/>
              <a:ea typeface="MS PGothic" charset="-128"/>
            </a:endParaRPr>
          </a:p>
          <a:p>
            <a:r>
              <a:rPr lang="en-US" altLang="en-US" dirty="0">
                <a:latin typeface="Times New Roman" charset="0"/>
                <a:ea typeface="MS PGothic" charset="-128"/>
              </a:rPr>
              <a:t>		</a:t>
            </a:r>
          </a:p>
          <a:p>
            <a:endParaRPr lang="en-US" altLang="en-US" dirty="0">
              <a:latin typeface="Times New Roman" charset="0"/>
              <a:ea typeface="MS PGothic" charset="-128"/>
            </a:endParaRPr>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657D870-6D03-5E42-A201-52E934AFB6A4}" type="slidenum">
              <a:rPr lang="en-US" altLang="en-US" sz="1200"/>
              <a:pPr eaLnBrk="1" hangingPunct="1"/>
              <a:t>11</a:t>
            </a:fld>
            <a:endParaRPr lang="en-US" altLang="en-US" sz="1200" dirty="0"/>
          </a:p>
        </p:txBody>
      </p:sp>
    </p:spTree>
    <p:extLst>
      <p:ext uri="{BB962C8B-B14F-4D97-AF65-F5344CB8AC3E}">
        <p14:creationId xmlns:p14="http://schemas.microsoft.com/office/powerpoint/2010/main" val="1140073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Diabetes mellitus type 1</a:t>
            </a:r>
            <a:endParaRPr lang="en-IN" altLang="en-US" dirty="0">
              <a:latin typeface="Times New Roman" charset="0"/>
              <a:ea typeface="MS PGothic" charset="-128"/>
            </a:endParaRPr>
          </a:p>
          <a:p>
            <a:r>
              <a:rPr lang="en-US" altLang="en-US" dirty="0">
                <a:latin typeface="Times New Roman" charset="0"/>
                <a:ea typeface="MS PGothic" charset="-128"/>
              </a:rPr>
              <a:t>       1.    An autoimmune disorder in which the immune system produces antibodies against the pancreatic beta cells</a:t>
            </a:r>
            <a:endParaRPr lang="en-IN" altLang="en-US" dirty="0">
              <a:latin typeface="Times New Roman" charset="0"/>
              <a:ea typeface="MS PGothic" charset="-128"/>
            </a:endParaRPr>
          </a:p>
          <a:p>
            <a:r>
              <a:rPr lang="en-US" altLang="en-US" dirty="0">
                <a:latin typeface="Times New Roman" charset="0"/>
                <a:ea typeface="MS PGothic" charset="-128"/>
              </a:rPr>
              <a:t>              a.    Missing the pancreatic hormone insulin</a:t>
            </a:r>
            <a:endParaRPr lang="en-IN" altLang="en-US" dirty="0">
              <a:latin typeface="Times New Roman" charset="0"/>
              <a:ea typeface="MS PGothic" charset="-128"/>
            </a:endParaRPr>
          </a:p>
          <a:p>
            <a:r>
              <a:rPr lang="en-US" altLang="en-US" dirty="0">
                <a:latin typeface="Times New Roman" charset="0"/>
                <a:ea typeface="MS PGothic" charset="-128"/>
              </a:rPr>
              <a:t>              b.    Glucose cannot enter the cell without insulin	</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3EFF804-EB9F-7F4A-AC0D-C58DAD022B1A}" type="slidenum">
              <a:rPr lang="en-US" altLang="en-US" sz="1200"/>
              <a:pPr eaLnBrk="1" hangingPunct="1"/>
              <a:t>12</a:t>
            </a:fld>
            <a:endParaRPr lang="en-US" altLang="en-US" sz="1200" dirty="0"/>
          </a:p>
        </p:txBody>
      </p:sp>
    </p:spTree>
    <p:extLst>
      <p:ext uri="{BB962C8B-B14F-4D97-AF65-F5344CB8AC3E}">
        <p14:creationId xmlns:p14="http://schemas.microsoft.com/office/powerpoint/2010/main" val="1367711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Onset usually happens from early childhood through the fourth decade of life. </a:t>
            </a:r>
            <a:endParaRPr lang="en-IN" altLang="en-US" dirty="0">
              <a:latin typeface="Times New Roman" charset="0"/>
              <a:ea typeface="MS PGothic" charset="-128"/>
            </a:endParaRPr>
          </a:p>
          <a:p>
            <a:r>
              <a:rPr lang="en-US" altLang="en-US" dirty="0">
                <a:latin typeface="Times New Roman" charset="0"/>
                <a:ea typeface="MS PGothic" charset="-128"/>
              </a:rPr>
              <a:t>       a.    The immune system destroys the ability of the pancreas to produce insulin.</a:t>
            </a:r>
            <a:endParaRPr lang="en-IN" altLang="en-US" dirty="0">
              <a:latin typeface="Times New Roman" charset="0"/>
              <a:ea typeface="MS PGothic" charset="-128"/>
            </a:endParaRPr>
          </a:p>
          <a:p>
            <a:r>
              <a:rPr lang="en-US" altLang="en-US" dirty="0">
                <a:latin typeface="Times New Roman" charset="0"/>
                <a:ea typeface="MS PGothic" charset="-128"/>
              </a:rPr>
              <a:t>       b.    The patient must obtain insulin from an external source.</a:t>
            </a:r>
            <a:endParaRPr lang="en-IN" altLang="en-US" dirty="0">
              <a:latin typeface="Times New Roman" charset="0"/>
              <a:ea typeface="MS PGothic" charset="-128"/>
            </a:endParaRPr>
          </a:p>
          <a:p>
            <a:r>
              <a:rPr lang="en-US" altLang="en-US" dirty="0">
                <a:latin typeface="Times New Roman" charset="0"/>
                <a:ea typeface="MS PGothic" charset="-128"/>
              </a:rPr>
              <a:t>       c.     Patients with type 1 diabetes cannot survive without insulin.</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000E418-DA19-EB4A-9D19-B62080A0BDF8}" type="slidenum">
              <a:rPr lang="en-US" altLang="en-US" sz="1200"/>
              <a:pPr eaLnBrk="1" hangingPunct="1"/>
              <a:t>13</a:t>
            </a:fld>
            <a:endParaRPr lang="en-US" altLang="en-US" sz="1200" dirty="0"/>
          </a:p>
        </p:txBody>
      </p:sp>
    </p:spTree>
    <p:extLst>
      <p:ext uri="{BB962C8B-B14F-4D97-AF65-F5344CB8AC3E}">
        <p14:creationId xmlns:p14="http://schemas.microsoft.com/office/powerpoint/2010/main" val="467080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Many people with type 1 diabetes have an implanted insulin pump.</a:t>
            </a:r>
            <a:endParaRPr lang="en-IN" altLang="en-US" dirty="0">
              <a:latin typeface="Times New Roman" charset="0"/>
              <a:ea typeface="MS PGothic" charset="-128"/>
            </a:endParaRPr>
          </a:p>
          <a:p>
            <a:r>
              <a:rPr lang="en-US" altLang="en-US" dirty="0">
                <a:latin typeface="Times New Roman" charset="0"/>
                <a:ea typeface="MS PGothic" charset="-128"/>
              </a:rPr>
              <a:t>       a.    Continuously measures glucose levels and provides insulin and correction doses of insulin based on carbohydrate intake at mealtimes</a:t>
            </a:r>
            <a:endParaRPr lang="en-IN" altLang="en-US" dirty="0">
              <a:latin typeface="Times New Roman" charset="0"/>
              <a:ea typeface="MS PGothic" charset="-128"/>
            </a:endParaRPr>
          </a:p>
          <a:p>
            <a:r>
              <a:rPr lang="en-US" altLang="en-US" dirty="0">
                <a:latin typeface="Times New Roman" charset="0"/>
                <a:ea typeface="MS PGothic" charset="-128"/>
              </a:rPr>
              <a:t>       b.    Limits the number of times patients have to check their fingerstick glucose level</a:t>
            </a:r>
            <a:endParaRPr lang="en-IN" altLang="en-US" dirty="0">
              <a:latin typeface="Times New Roman" charset="0"/>
              <a:ea typeface="MS PGothic" charset="-128"/>
            </a:endParaRPr>
          </a:p>
          <a:p>
            <a:r>
              <a:rPr lang="en-US" altLang="en-US" dirty="0">
                <a:latin typeface="Times New Roman" charset="0"/>
                <a:ea typeface="MS PGothic" charset="-128"/>
              </a:rPr>
              <a:t>       c.    Can malfunction and diabetic emergencies can develop</a:t>
            </a:r>
            <a:endParaRPr lang="en-IN" altLang="en-US" dirty="0">
              <a:latin typeface="Times New Roman" charset="0"/>
              <a:ea typeface="MS PGothic" charset="-128"/>
            </a:endParaRPr>
          </a:p>
          <a:p>
            <a:r>
              <a:rPr lang="en-US" altLang="en-US" dirty="0">
                <a:latin typeface="Times New Roman" charset="0"/>
                <a:ea typeface="MS PGothic" charset="-128"/>
              </a:rPr>
              <a:t>		i.    Always inquire about the presence of an insulin pump. </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2BE939E-28EA-5748-894F-3F5BA29856C4}" type="slidenum">
              <a:rPr lang="en-US" altLang="en-US" sz="1200"/>
              <a:pPr eaLnBrk="1" hangingPunct="1"/>
              <a:t>14</a:t>
            </a:fld>
            <a:endParaRPr lang="en-US" altLang="en-US" sz="1200" dirty="0"/>
          </a:p>
        </p:txBody>
      </p:sp>
    </p:spTree>
    <p:extLst>
      <p:ext uri="{BB962C8B-B14F-4D97-AF65-F5344CB8AC3E}">
        <p14:creationId xmlns:p14="http://schemas.microsoft.com/office/powerpoint/2010/main" val="1164779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Type 1 diabetes is the most common metabolic disease of childhood. A patient with new-onset type 1 diabetes will have symptoms related to eating and drinking:</a:t>
            </a:r>
            <a:endParaRPr lang="en-IN" altLang="en-US" dirty="0">
              <a:latin typeface="Times New Roman" charset="0"/>
              <a:ea typeface="MS PGothic" charset="-128"/>
            </a:endParaRPr>
          </a:p>
          <a:p>
            <a:r>
              <a:rPr lang="en-US" altLang="en-US" dirty="0">
                <a:latin typeface="Times New Roman" charset="0"/>
                <a:ea typeface="MS PGothic" charset="-128"/>
              </a:rPr>
              <a:t>        a.    Polyuria</a:t>
            </a:r>
            <a:endParaRPr lang="en-IN" altLang="en-US" dirty="0">
              <a:latin typeface="Times New Roman" charset="0"/>
              <a:ea typeface="MS PGothic" charset="-128"/>
            </a:endParaRPr>
          </a:p>
          <a:p>
            <a:r>
              <a:rPr lang="en-US" altLang="en-US" dirty="0">
                <a:latin typeface="Times New Roman" charset="0"/>
                <a:ea typeface="MS PGothic" charset="-128"/>
              </a:rPr>
              <a:t>        b.    Polydipsia</a:t>
            </a:r>
            <a:endParaRPr lang="en-IN" altLang="en-US" dirty="0">
              <a:latin typeface="Times New Roman" charset="0"/>
              <a:ea typeface="MS PGothic" charset="-128"/>
            </a:endParaRPr>
          </a:p>
          <a:p>
            <a:r>
              <a:rPr lang="en-US" altLang="en-US" dirty="0">
                <a:latin typeface="Times New Roman" charset="0"/>
                <a:ea typeface="MS PGothic" charset="-128"/>
              </a:rPr>
              <a:t>        c.    Polyphagia</a:t>
            </a:r>
            <a:endParaRPr lang="en-IN" altLang="en-US" dirty="0">
              <a:latin typeface="Times New Roman" charset="0"/>
              <a:ea typeface="MS PGothic" charset="-128"/>
            </a:endParaRPr>
          </a:p>
          <a:p>
            <a:r>
              <a:rPr lang="en-US" altLang="en-US" dirty="0">
                <a:latin typeface="Times New Roman" charset="0"/>
                <a:ea typeface="MS PGothic" charset="-128"/>
              </a:rPr>
              <a:t>        d.    Weight loss</a:t>
            </a:r>
            <a:endParaRPr lang="en-IN" altLang="en-US" dirty="0">
              <a:latin typeface="Times New Roman" charset="0"/>
              <a:ea typeface="MS PGothic" charset="-128"/>
            </a:endParaRPr>
          </a:p>
          <a:p>
            <a:r>
              <a:rPr lang="en-US" altLang="en-US" dirty="0">
                <a:latin typeface="Times New Roman" charset="0"/>
                <a:ea typeface="MS PGothic" charset="-128"/>
              </a:rPr>
              <a:t>        e.    Fatigue </a:t>
            </a:r>
            <a:endParaRPr lang="en-IN" altLang="en-US" dirty="0">
              <a:latin typeface="Times New Roman" charset="0"/>
              <a:ea typeface="MS PGothic" charset="-128"/>
            </a:endParaRPr>
          </a:p>
          <a:p>
            <a:r>
              <a:rPr lang="en-US" altLang="en-US" dirty="0">
                <a:latin typeface="Times New Roman" charset="0"/>
                <a:ea typeface="MS PGothic" charset="-128"/>
              </a:rPr>
              <a:t> </a:t>
            </a:r>
          </a:p>
          <a:p>
            <a:endParaRPr lang="en-US" altLang="en-US" dirty="0">
              <a:latin typeface="Times New Roman" charset="0"/>
              <a:ea typeface="MS PGothic" charset="-128"/>
            </a:endParaRP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EF6D2A2-8C47-2748-85F2-E41289C435B3}" type="slidenum">
              <a:rPr lang="en-US" altLang="en-US" sz="1200"/>
              <a:pPr eaLnBrk="1" hangingPunct="1"/>
              <a:t>15</a:t>
            </a:fld>
            <a:endParaRPr lang="en-US" altLang="en-US" sz="1200" dirty="0"/>
          </a:p>
        </p:txBody>
      </p:sp>
    </p:spTree>
    <p:extLst>
      <p:ext uri="{BB962C8B-B14F-4D97-AF65-F5344CB8AC3E}">
        <p14:creationId xmlns:p14="http://schemas.microsoft.com/office/powerpoint/2010/main" val="2141664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Normal blood glucose is between 80 and 120 mg/dL</a:t>
            </a:r>
          </a:p>
          <a:p>
            <a:r>
              <a:rPr lang="en-US" altLang="en-US" dirty="0">
                <a:latin typeface="Times New Roman" charset="0"/>
                <a:ea typeface="MS PGothic" charset="-128"/>
              </a:rPr>
              <a:t>6.   When a patient’s blood glucose level is above normal, the kidney’s filtration system becomes overwhelmed and glucose spills into the urine.</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CF184D4-B17F-FF40-9758-7DF157E931BF}" type="slidenum">
              <a:rPr lang="en-US" altLang="en-US" sz="1200"/>
              <a:pPr eaLnBrk="1" hangingPunct="1"/>
              <a:t>16</a:t>
            </a:fld>
            <a:endParaRPr lang="en-US" altLang="en-US" sz="1200" dirty="0"/>
          </a:p>
        </p:txBody>
      </p:sp>
    </p:spTree>
    <p:extLst>
      <p:ext uri="{BB962C8B-B14F-4D97-AF65-F5344CB8AC3E}">
        <p14:creationId xmlns:p14="http://schemas.microsoft.com/office/powerpoint/2010/main" val="983776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7.     When glucose is unavailable to cells, the body turns to burning fat.</a:t>
            </a:r>
            <a:endParaRPr lang="en-IN" altLang="en-US" dirty="0">
              <a:latin typeface="Times New Roman" charset="0"/>
              <a:ea typeface="MS PGothic" charset="-128"/>
            </a:endParaRPr>
          </a:p>
          <a:p>
            <a:r>
              <a:rPr lang="en-US" altLang="en-US" dirty="0">
                <a:latin typeface="Times New Roman" charset="0"/>
                <a:ea typeface="MS PGothic" charset="-128"/>
              </a:rPr>
              <a:t>        a.    When the body burns fat rather than glucose, it produces acid waste (ketones).</a:t>
            </a:r>
            <a:endParaRPr lang="en-IN" altLang="en-US" dirty="0">
              <a:latin typeface="Times New Roman" charset="0"/>
              <a:ea typeface="MS PGothic" charset="-128"/>
            </a:endParaRPr>
          </a:p>
          <a:p>
            <a:r>
              <a:rPr lang="en-US" altLang="en-US" dirty="0">
                <a:latin typeface="Times New Roman" charset="0"/>
                <a:ea typeface="MS PGothic" charset="-128"/>
              </a:rPr>
              <a:t>               i.    As ketone levels go up in the blood, they spill into the urine.</a:t>
            </a:r>
            <a:endParaRPr lang="en-IN" altLang="en-US" dirty="0">
              <a:latin typeface="Times New Roman" charset="0"/>
              <a:ea typeface="MS PGothic" charset="-128"/>
            </a:endParaRPr>
          </a:p>
          <a:p>
            <a:r>
              <a:rPr lang="en-US" altLang="en-US" dirty="0">
                <a:latin typeface="Times New Roman" charset="0"/>
                <a:ea typeface="MS PGothic" charset="-128"/>
              </a:rPr>
              <a:t>               ii.    Kidneys become saturated with glucose and ketones and cannot maintain acid–base balance in the body.</a:t>
            </a:r>
            <a:endParaRPr lang="en-IN" altLang="en-US" dirty="0">
              <a:latin typeface="Times New Roman" charset="0"/>
              <a:ea typeface="MS PGothic" charset="-128"/>
            </a:endParaRPr>
          </a:p>
          <a:p>
            <a:r>
              <a:rPr lang="en-US" altLang="en-US" dirty="0">
                <a:latin typeface="Times New Roman" charset="0"/>
                <a:ea typeface="MS PGothic" charset="-128"/>
              </a:rPr>
              <a:t>               iii.    The patient breathes faster and deeper, as the body attempts to reduce the acid level by releasing more carbon dioxide through the lungs. </a:t>
            </a:r>
            <a:endParaRPr lang="en-IN" altLang="en-US" dirty="0">
              <a:latin typeface="Times New Roman" charset="0"/>
              <a:ea typeface="MS PGothic" charset="-128"/>
            </a:endParaRPr>
          </a:p>
          <a:p>
            <a:r>
              <a:rPr lang="en-US" altLang="en-US" dirty="0">
                <a:latin typeface="Times New Roman" charset="0"/>
                <a:ea typeface="MS PGothic" charset="-128"/>
              </a:rPr>
              <a:t>                       (a)    Known as Kussmaul respirations </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5C39EF0-64DD-2F48-A7D9-BF3266BCB5F0}" type="slidenum">
              <a:rPr lang="en-US" altLang="en-US" sz="1200"/>
              <a:pPr eaLnBrk="1" hangingPunct="1"/>
              <a:t>17</a:t>
            </a:fld>
            <a:endParaRPr lang="en-US" altLang="en-US" sz="1200" dirty="0"/>
          </a:p>
        </p:txBody>
      </p:sp>
    </p:spTree>
    <p:extLst>
      <p:ext uri="{BB962C8B-B14F-4D97-AF65-F5344CB8AC3E}">
        <p14:creationId xmlns:p14="http://schemas.microsoft.com/office/powerpoint/2010/main" val="862398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iv.    If fat metabolism and ketone production continue, a life-threatening illness called diabetic ketoacidosis (DKA) can develop.</a:t>
            </a:r>
            <a:endParaRPr lang="en-IN" altLang="en-US" dirty="0">
              <a:latin typeface="Times New Roman" charset="0"/>
              <a:ea typeface="MS PGothic" charset="-128"/>
            </a:endParaRPr>
          </a:p>
          <a:p>
            <a:r>
              <a:rPr lang="en-US" altLang="en-US" dirty="0">
                <a:latin typeface="Times New Roman" charset="0"/>
                <a:ea typeface="MS PGothic" charset="-128"/>
              </a:rPr>
              <a:t>v.    DKA may present as generalized illness along with:</a:t>
            </a:r>
            <a:endParaRPr lang="en-IN" altLang="en-US" dirty="0">
              <a:latin typeface="Times New Roman" charset="0"/>
              <a:ea typeface="MS PGothic" charset="-128"/>
            </a:endParaRPr>
          </a:p>
          <a:p>
            <a:r>
              <a:rPr lang="en-US" altLang="en-US" dirty="0">
                <a:latin typeface="Times New Roman" charset="0"/>
                <a:ea typeface="MS PGothic" charset="-128"/>
              </a:rPr>
              <a:t>      (a)    Abdominal pain</a:t>
            </a:r>
            <a:endParaRPr lang="en-IN" altLang="en-US" dirty="0">
              <a:latin typeface="Times New Roman" charset="0"/>
              <a:ea typeface="MS PGothic" charset="-128"/>
            </a:endParaRPr>
          </a:p>
          <a:p>
            <a:r>
              <a:rPr lang="en-US" altLang="en-US" dirty="0">
                <a:latin typeface="Times New Roman" charset="0"/>
                <a:ea typeface="MS PGothic" charset="-128"/>
              </a:rPr>
              <a:t>      (b)    Body aches</a:t>
            </a:r>
            <a:endParaRPr lang="en-IN" altLang="en-US" dirty="0">
              <a:latin typeface="Times New Roman" charset="0"/>
              <a:ea typeface="MS PGothic" charset="-128"/>
            </a:endParaRPr>
          </a:p>
          <a:p>
            <a:r>
              <a:rPr lang="en-US" altLang="en-US" dirty="0">
                <a:latin typeface="Times New Roman" charset="0"/>
                <a:ea typeface="MS PGothic" charset="-128"/>
              </a:rPr>
              <a:t>      (c)    Nausea</a:t>
            </a:r>
            <a:endParaRPr lang="en-IN" altLang="en-US" dirty="0">
              <a:latin typeface="Times New Roman" charset="0"/>
              <a:ea typeface="MS PGothic" charset="-128"/>
            </a:endParaRPr>
          </a:p>
          <a:p>
            <a:r>
              <a:rPr lang="en-US" altLang="en-US" dirty="0">
                <a:latin typeface="Times New Roman" charset="0"/>
                <a:ea typeface="MS PGothic" charset="-128"/>
              </a:rPr>
              <a:t>      (d)    Vomiting</a:t>
            </a:r>
            <a:endParaRPr lang="en-IN" altLang="en-US" dirty="0">
              <a:latin typeface="Times New Roman" charset="0"/>
              <a:ea typeface="MS PGothic" charset="-128"/>
            </a:endParaRPr>
          </a:p>
          <a:p>
            <a:r>
              <a:rPr lang="en-US" altLang="en-US" dirty="0">
                <a:latin typeface="Times New Roman" charset="0"/>
                <a:ea typeface="MS PGothic" charset="-128"/>
              </a:rPr>
              <a:t>      (e)    Altered mental status or unconsciousness (if severe)</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75DE185-6C43-6249-9D91-F10B0AF460FF}" type="slidenum">
              <a:rPr lang="en-US" altLang="en-US" sz="1200"/>
              <a:pPr eaLnBrk="1" hangingPunct="1"/>
              <a:t>18</a:t>
            </a:fld>
            <a:endParaRPr lang="en-US" altLang="en-US" sz="1200" dirty="0"/>
          </a:p>
        </p:txBody>
      </p:sp>
    </p:spTree>
    <p:extLst>
      <p:ext uri="{BB962C8B-B14F-4D97-AF65-F5344CB8AC3E}">
        <p14:creationId xmlns:p14="http://schemas.microsoft.com/office/powerpoint/2010/main" val="968035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    If not rapidly recognized and treated, DKA can result in death.</a:t>
            </a:r>
            <a:endParaRPr lang="en-IN" altLang="en-US" dirty="0">
              <a:latin typeface="Times New Roman" charset="0"/>
              <a:ea typeface="MS PGothic" charset="-128"/>
            </a:endParaRPr>
          </a:p>
          <a:p>
            <a:r>
              <a:rPr lang="en-US" altLang="en-US" dirty="0">
                <a:latin typeface="Times New Roman" charset="0"/>
                <a:ea typeface="MS PGothic" charset="-128"/>
              </a:rPr>
              <a:t>vii.   Obtain a glucose level with a fingerstick using a lancet and a glucometer.</a:t>
            </a:r>
            <a:endParaRPr lang="en-IN" altLang="en-US" dirty="0">
              <a:latin typeface="Times New Roman" charset="0"/>
              <a:ea typeface="MS PGothic" charset="-128"/>
            </a:endParaRPr>
          </a:p>
          <a:p>
            <a:r>
              <a:rPr lang="en-US" altLang="en-US" dirty="0">
                <a:latin typeface="Times New Roman" charset="0"/>
                <a:ea typeface="MS PGothic" charset="-128"/>
              </a:rPr>
              <a:t>       (a)    Generally higher than 400 mg/dL</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F57E5EA-555B-EF4A-86FE-ADA0D6F1C3B5}" type="slidenum">
              <a:rPr lang="en-US" altLang="en-US" sz="1200"/>
              <a:pPr eaLnBrk="1" hangingPunct="1"/>
              <a:t>19</a:t>
            </a:fld>
            <a:endParaRPr lang="en-US" altLang="en-US" sz="1200" dirty="0"/>
          </a:p>
        </p:txBody>
      </p:sp>
    </p:spTree>
    <p:extLst>
      <p:ext uri="{BB962C8B-B14F-4D97-AF65-F5344CB8AC3E}">
        <p14:creationId xmlns:p14="http://schemas.microsoft.com/office/powerpoint/2010/main" val="441379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Diabetes mellitus type 2 </a:t>
            </a:r>
            <a:endParaRPr lang="en-IN" altLang="en-US" dirty="0">
              <a:latin typeface="Times New Roman" charset="0"/>
              <a:ea typeface="MS PGothic" charset="-128"/>
            </a:endParaRPr>
          </a:p>
          <a:p>
            <a:r>
              <a:rPr lang="en-US" altLang="en-US" dirty="0">
                <a:latin typeface="Times New Roman" charset="0"/>
                <a:ea typeface="MS PGothic" charset="-128"/>
              </a:rPr>
              <a:t>       1.    Caused by resistance to the effects of insulin at the cellular level</a:t>
            </a:r>
            <a:endParaRPr lang="en-IN" altLang="en-US" dirty="0">
              <a:latin typeface="Times New Roman" charset="0"/>
              <a:ea typeface="MS PGothic" charset="-128"/>
            </a:endParaRPr>
          </a:p>
          <a:p>
            <a:r>
              <a:rPr lang="en-US" altLang="en-US" dirty="0">
                <a:latin typeface="Times New Roman" charset="0"/>
                <a:ea typeface="MS PGothic" charset="-128"/>
              </a:rPr>
              <a:t>              a.   Obesity predisposes patients to type 2 diabetes	.</a:t>
            </a:r>
            <a:endParaRPr lang="en-IN" altLang="en-US" dirty="0">
              <a:latin typeface="Times New Roman" charset="0"/>
              <a:ea typeface="MS PGothic" charset="-128"/>
            </a:endParaRPr>
          </a:p>
          <a:p>
            <a:r>
              <a:rPr lang="en-US" altLang="en-US" dirty="0">
                <a:latin typeface="Times New Roman" charset="0"/>
                <a:ea typeface="MS PGothic" charset="-128"/>
              </a:rPr>
              <a:t>              b.   The pancreas produces more insulin to make up for the increased levels of blood glucose and dysfunction of cellular insulin receptors. </a:t>
            </a:r>
            <a:endParaRPr lang="en-IN" altLang="en-US" dirty="0">
              <a:latin typeface="Times New Roman" charset="0"/>
              <a:ea typeface="MS PGothic" charset="-128"/>
            </a:endParaRPr>
          </a:p>
          <a:p>
            <a:r>
              <a:rPr lang="en-US" altLang="en-US" dirty="0">
                <a:latin typeface="Times New Roman" charset="0"/>
                <a:ea typeface="MS PGothic" charset="-128"/>
              </a:rPr>
              <a:t>              c.    Insulin resistance can sometimes be improved by exercise and dietary modification. </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701D054-9BF1-2644-AD89-871E400A43F0}" type="slidenum">
              <a:rPr lang="en-US" altLang="en-US" sz="1200"/>
              <a:pPr eaLnBrk="1" hangingPunct="1"/>
              <a:t>20</a:t>
            </a:fld>
            <a:endParaRPr lang="en-US" altLang="en-US" sz="1200" dirty="0"/>
          </a:p>
        </p:txBody>
      </p:sp>
    </p:spTree>
    <p:extLst>
      <p:ext uri="{BB962C8B-B14F-4D97-AF65-F5344CB8AC3E}">
        <p14:creationId xmlns:p14="http://schemas.microsoft.com/office/powerpoint/2010/main" val="852437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b="1" i="1" dirty="0">
              <a:latin typeface="Times New Roman" charset="0"/>
              <a:ea typeface="MS PGothic" charset="-128"/>
            </a:endParaRPr>
          </a:p>
          <a:p>
            <a:r>
              <a:rPr lang="en-US" altLang="en-US" dirty="0">
                <a:latin typeface="Times New Roman" charset="0"/>
                <a:ea typeface="MS PGothic" charset="-128"/>
              </a:rPr>
              <a:t>Endocrine Disorders</a:t>
            </a:r>
          </a:p>
          <a:p>
            <a:r>
              <a:rPr lang="en-US" altLang="en-US" dirty="0">
                <a:latin typeface="Times New Roman" charset="0"/>
                <a:ea typeface="MS PGothic" charset="-128"/>
              </a:rPr>
              <a:t>Awareness that:</a:t>
            </a:r>
          </a:p>
          <a:p>
            <a:r>
              <a:rPr lang="en-US" altLang="en-US" dirty="0">
                <a:latin typeface="Times New Roman" charset="0"/>
                <a:ea typeface="MS PGothic" charset="-128"/>
              </a:rPr>
              <a:t>• Diabetic emergencies cause altered mental status. </a:t>
            </a:r>
          </a:p>
          <a:p>
            <a:r>
              <a:rPr lang="en-US" altLang="en-US" dirty="0">
                <a:latin typeface="Times New Roman" charset="0"/>
                <a:ea typeface="MS PGothic" charset="-128"/>
              </a:rPr>
              <a:t>Anatomy, physiology, pathophysiology, assessment, and management of:</a:t>
            </a:r>
          </a:p>
          <a:p>
            <a:r>
              <a:rPr lang="en-US" altLang="en-US" dirty="0">
                <a:latin typeface="Times New Roman" charset="0"/>
                <a:ea typeface="MS PGothic" charset="-128"/>
              </a:rPr>
              <a:t>• Acute diabetic emergencies</a:t>
            </a:r>
          </a:p>
          <a:p>
            <a:endParaRPr lang="en-US" altLang="en-US" dirty="0">
              <a:latin typeface="Times New Roman" charset="0"/>
              <a:ea typeface="MS PGothic" charset="-128"/>
            </a:endParaRP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D2B7862-CDF9-5541-BEA2-33978AAD8C3B}" type="slidenum">
              <a:rPr lang="en-US" altLang="en-US" sz="1200"/>
              <a:pPr eaLnBrk="1" hangingPunct="1"/>
              <a:t>3</a:t>
            </a:fld>
            <a:endParaRPr lang="en-US" altLang="en-US" sz="1200" dirty="0"/>
          </a:p>
        </p:txBody>
      </p:sp>
    </p:spTree>
    <p:extLst>
      <p:ext uri="{BB962C8B-B14F-4D97-AF65-F5344CB8AC3E}">
        <p14:creationId xmlns:p14="http://schemas.microsoft.com/office/powerpoint/2010/main" val="1963636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Oral medications used to treat type 2 diabetes</a:t>
            </a:r>
            <a:endParaRPr lang="en-IN" altLang="en-US" dirty="0">
              <a:latin typeface="Times New Roman" charset="0"/>
              <a:ea typeface="MS PGothic" charset="-128"/>
            </a:endParaRPr>
          </a:p>
          <a:p>
            <a:r>
              <a:rPr lang="en-US" altLang="en-US" dirty="0">
                <a:latin typeface="Times New Roman" charset="0"/>
                <a:ea typeface="MS PGothic" charset="-128"/>
              </a:rPr>
              <a:t>       a.    Some increase secretion of insulin and pose a high risk of hypoglycemic reaction.</a:t>
            </a:r>
            <a:endParaRPr lang="en-IN" altLang="en-US" dirty="0">
              <a:latin typeface="Times New Roman" charset="0"/>
              <a:ea typeface="MS PGothic" charset="-128"/>
            </a:endParaRPr>
          </a:p>
          <a:p>
            <a:r>
              <a:rPr lang="en-US" altLang="en-US" dirty="0">
                <a:latin typeface="Times New Roman" charset="0"/>
                <a:ea typeface="MS PGothic" charset="-128"/>
              </a:rPr>
              <a:t>       b.    Some stimulate receptors for insulin. </a:t>
            </a:r>
            <a:endParaRPr lang="en-IN" altLang="en-US" dirty="0">
              <a:latin typeface="Times New Roman" charset="0"/>
              <a:ea typeface="MS PGothic" charset="-128"/>
            </a:endParaRPr>
          </a:p>
          <a:p>
            <a:r>
              <a:rPr lang="en-US" altLang="en-US" dirty="0">
                <a:latin typeface="Times New Roman" charset="0"/>
                <a:ea typeface="MS PGothic" charset="-128"/>
              </a:rPr>
              <a:t>       c.    Others decrease the effects of glucagon and decrease the release of glucose stored in the liver.</a:t>
            </a:r>
            <a:endParaRPr lang="en-IN" altLang="en-US" dirty="0">
              <a:latin typeface="Times New Roman" charset="0"/>
              <a:ea typeface="MS PGothic" charset="-128"/>
            </a:endParaRPr>
          </a:p>
          <a:p>
            <a:r>
              <a:rPr lang="es-MX" altLang="en-US" dirty="0">
                <a:latin typeface="Times New Roman" charset="0"/>
                <a:ea typeface="MS PGothic" charset="-128"/>
              </a:rPr>
              <a:t>3</a:t>
            </a:r>
            <a:r>
              <a:rPr lang="en-US" altLang="en-US" dirty="0">
                <a:latin typeface="Times New Roman" charset="0"/>
                <a:ea typeface="MS PGothic" charset="-128"/>
              </a:rPr>
              <a:t>.    Injectable medications and insulin are also used for type 2 diabetes.</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56585C4-8010-B14E-8E38-36A60CA61350}" type="slidenum">
              <a:rPr lang="en-US" altLang="en-US" sz="1200"/>
              <a:pPr eaLnBrk="1" hangingPunct="1"/>
              <a:t>21</a:t>
            </a:fld>
            <a:endParaRPr lang="en-US" altLang="en-US" sz="1200" dirty="0"/>
          </a:p>
        </p:txBody>
      </p:sp>
    </p:spTree>
    <p:extLst>
      <p:ext uri="{BB962C8B-B14F-4D97-AF65-F5344CB8AC3E}">
        <p14:creationId xmlns:p14="http://schemas.microsoft.com/office/powerpoint/2010/main" val="1048107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Often diagnosed at a yearly medical examination from complaints related to high blood glucose levels, including:</a:t>
            </a:r>
            <a:endParaRPr lang="en-IN" altLang="en-US" dirty="0">
              <a:latin typeface="Times New Roman" charset="0"/>
              <a:ea typeface="MS PGothic" charset="-128"/>
            </a:endParaRPr>
          </a:p>
          <a:p>
            <a:r>
              <a:rPr lang="en-US" altLang="en-US" dirty="0">
                <a:latin typeface="Times New Roman" charset="0"/>
                <a:ea typeface="MS PGothic" charset="-128"/>
              </a:rPr>
              <a:t>       a.    Recurrent infection</a:t>
            </a:r>
            <a:endParaRPr lang="en-IN" altLang="en-US" dirty="0">
              <a:latin typeface="Times New Roman" charset="0"/>
              <a:ea typeface="MS PGothic" charset="-128"/>
            </a:endParaRPr>
          </a:p>
          <a:p>
            <a:r>
              <a:rPr lang="en-US" altLang="en-US" dirty="0">
                <a:latin typeface="Times New Roman" charset="0"/>
                <a:ea typeface="MS PGothic" charset="-128"/>
              </a:rPr>
              <a:t>       b.    Change in vision</a:t>
            </a:r>
            <a:endParaRPr lang="en-IN" altLang="en-US" dirty="0">
              <a:latin typeface="Times New Roman" charset="0"/>
              <a:ea typeface="MS PGothic" charset="-128"/>
            </a:endParaRPr>
          </a:p>
          <a:p>
            <a:r>
              <a:rPr lang="en-US" altLang="en-US" dirty="0">
                <a:latin typeface="Times New Roman" charset="0"/>
                <a:ea typeface="MS PGothic" charset="-128"/>
              </a:rPr>
              <a:t>       c.    Numbness in the feet</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8B6D884-83E2-3840-8BD3-CA18F89AC441}" type="slidenum">
              <a:rPr lang="en-US" altLang="en-US" sz="1200"/>
              <a:pPr eaLnBrk="1" hangingPunct="1"/>
              <a:t>22</a:t>
            </a:fld>
            <a:endParaRPr lang="en-US" altLang="en-US" sz="1200" dirty="0"/>
          </a:p>
        </p:txBody>
      </p:sp>
    </p:spTree>
    <p:extLst>
      <p:ext uri="{BB962C8B-B14F-4D97-AF65-F5344CB8AC3E}">
        <p14:creationId xmlns:p14="http://schemas.microsoft.com/office/powerpoint/2010/main" val="1874367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H.    Symptomatic hyperglycemia</a:t>
            </a:r>
            <a:endParaRPr lang="en-IN" altLang="en-US" dirty="0">
              <a:latin typeface="Times New Roman" charset="0"/>
              <a:ea typeface="MS PGothic" charset="-128"/>
            </a:endParaRPr>
          </a:p>
          <a:p>
            <a:r>
              <a:rPr lang="en-US" altLang="en-US" dirty="0">
                <a:latin typeface="Times New Roman" charset="0"/>
                <a:ea typeface="MS PGothic" charset="-128"/>
              </a:rPr>
              <a:t>        1.    Occurs when blood glucose levels are very high; the patient is in a state of altered mental status resulting from several combined problems.</a:t>
            </a:r>
            <a:endParaRPr lang="en-IN" altLang="en-US" dirty="0">
              <a:latin typeface="Times New Roman" charset="0"/>
              <a:ea typeface="MS PGothic" charset="-128"/>
            </a:endParaRPr>
          </a:p>
          <a:p>
            <a:r>
              <a:rPr lang="en-US" altLang="en-US" dirty="0">
                <a:latin typeface="Times New Roman" charset="0"/>
                <a:ea typeface="MS PGothic" charset="-128"/>
              </a:rPr>
              <a:t>               a.    In type 1 diabetes, leads to ketoacidosis with dehydration from excessive urination </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In type 2 diabetes, leads to a nonketotic hyperosmolar state of dehydration due to the discharge of fluids from all of the body systems and eventually out through the kidneys, leading to fluid imbalance</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2037C6C-53C4-664D-897B-A63C0326C1ED}" type="slidenum">
              <a:rPr lang="en-US" altLang="en-US" sz="1200"/>
              <a:pPr eaLnBrk="1" hangingPunct="1"/>
              <a:t>23</a:t>
            </a:fld>
            <a:endParaRPr lang="en-US" altLang="en-US" sz="1200" dirty="0"/>
          </a:p>
        </p:txBody>
      </p:sp>
    </p:spTree>
    <p:extLst>
      <p:ext uri="{BB962C8B-B14F-4D97-AF65-F5344CB8AC3E}">
        <p14:creationId xmlns:p14="http://schemas.microsoft.com/office/powerpoint/2010/main" val="1049845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If an individual has hyperglycemia for a protracted length of time, consequences of diabetes may present:</a:t>
            </a:r>
            <a:endParaRPr lang="en-IN" altLang="en-US" dirty="0">
              <a:latin typeface="Times New Roman" charset="0"/>
              <a:ea typeface="MS PGothic" charset="-128"/>
            </a:endParaRPr>
          </a:p>
          <a:p>
            <a:r>
              <a:rPr lang="en-US" altLang="en-US" dirty="0">
                <a:latin typeface="Times New Roman" charset="0"/>
                <a:ea typeface="MS PGothic" charset="-128"/>
              </a:rPr>
              <a:t>	i.    Wounds that do not heal</a:t>
            </a:r>
            <a:endParaRPr lang="en-IN" altLang="en-US" dirty="0">
              <a:latin typeface="Times New Roman" charset="0"/>
              <a:ea typeface="MS PGothic" charset="-128"/>
            </a:endParaRPr>
          </a:p>
          <a:p>
            <a:r>
              <a:rPr lang="en-US" altLang="en-US" dirty="0">
                <a:latin typeface="Times New Roman" charset="0"/>
                <a:ea typeface="MS PGothic" charset="-128"/>
              </a:rPr>
              <a:t>	ii.    Numbness in the hands and feet</a:t>
            </a:r>
            <a:endParaRPr lang="en-IN" altLang="en-US" dirty="0">
              <a:latin typeface="Times New Roman" charset="0"/>
              <a:ea typeface="MS PGothic" charset="-128"/>
            </a:endParaRPr>
          </a:p>
          <a:p>
            <a:r>
              <a:rPr lang="en-US" altLang="en-US" dirty="0">
                <a:latin typeface="Times New Roman" charset="0"/>
                <a:ea typeface="MS PGothic" charset="-128"/>
              </a:rPr>
              <a:t>	iii.   Blindness</a:t>
            </a:r>
            <a:endParaRPr lang="en-IN" altLang="en-US" dirty="0">
              <a:latin typeface="Times New Roman" charset="0"/>
              <a:ea typeface="MS PGothic" charset="-128"/>
            </a:endParaRPr>
          </a:p>
          <a:p>
            <a:r>
              <a:rPr lang="en-US" altLang="en-US" dirty="0">
                <a:latin typeface="Times New Roman" charset="0"/>
                <a:ea typeface="MS PGothic" charset="-128"/>
              </a:rPr>
              <a:t>	iv.   Renal failure</a:t>
            </a:r>
            <a:endParaRPr lang="en-IN" altLang="en-US" dirty="0">
              <a:latin typeface="Times New Roman" charset="0"/>
              <a:ea typeface="MS PGothic" charset="-128"/>
            </a:endParaRPr>
          </a:p>
          <a:p>
            <a:r>
              <a:rPr lang="en-US" altLang="en-US" dirty="0">
                <a:latin typeface="Times New Roman" charset="0"/>
                <a:ea typeface="MS PGothic" charset="-128"/>
              </a:rPr>
              <a:t>	v.    Gastric motility problems</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4363E61-47C1-D244-A463-A6853AD85B81}" type="slidenum">
              <a:rPr lang="en-US" altLang="en-US" sz="1200"/>
              <a:pPr eaLnBrk="1" hangingPunct="1"/>
              <a:t>24</a:t>
            </a:fld>
            <a:endParaRPr lang="en-US" altLang="en-US" sz="1200" dirty="0"/>
          </a:p>
        </p:txBody>
      </p:sp>
    </p:spTree>
    <p:extLst>
      <p:ext uri="{BB962C8B-B14F-4D97-AF65-F5344CB8AC3E}">
        <p14:creationId xmlns:p14="http://schemas.microsoft.com/office/powerpoint/2010/main" val="1024246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When blood glucose levels are not controlled in diabetes mellitus type 2, a condition known as hyperosmolar hyperglycemic nonketotic syndrome (HHNS) can develop. </a:t>
            </a:r>
            <a:endParaRPr lang="en-IN" altLang="en-US" dirty="0">
              <a:latin typeface="Times New Roman" charset="0"/>
              <a:ea typeface="MS PGothic" charset="-128"/>
            </a:endParaRPr>
          </a:p>
          <a:p>
            <a:r>
              <a:rPr lang="en-US" altLang="en-US" dirty="0">
                <a:latin typeface="Times New Roman" charset="0"/>
                <a:ea typeface="MS PGothic" charset="-128"/>
              </a:rPr>
              <a:t>       a.    Key signs and symptoms of HHNS include: </a:t>
            </a:r>
            <a:endParaRPr lang="en-IN" altLang="en-US" dirty="0">
              <a:latin typeface="Times New Roman" charset="0"/>
              <a:ea typeface="MS PGothic" charset="-128"/>
            </a:endParaRPr>
          </a:p>
          <a:p>
            <a:r>
              <a:rPr lang="en-US" altLang="en-US" dirty="0">
                <a:latin typeface="Times New Roman" charset="0"/>
                <a:ea typeface="MS PGothic" charset="-128"/>
              </a:rPr>
              <a:t>              i.     Hyperglycemia</a:t>
            </a:r>
            <a:endParaRPr lang="en-IN" altLang="en-US" dirty="0">
              <a:latin typeface="Times New Roman" charset="0"/>
              <a:ea typeface="MS PGothic" charset="-128"/>
            </a:endParaRPr>
          </a:p>
          <a:p>
            <a:r>
              <a:rPr lang="en-US" altLang="en-US" dirty="0">
                <a:latin typeface="Times New Roman" charset="0"/>
                <a:ea typeface="MS PGothic" charset="-128"/>
              </a:rPr>
              <a:t>              ii.    Altered mental status, drowsiness, lethargy</a:t>
            </a:r>
            <a:endParaRPr lang="en-IN" altLang="en-US" dirty="0">
              <a:latin typeface="Times New Roman" charset="0"/>
              <a:ea typeface="MS PGothic" charset="-128"/>
            </a:endParaRPr>
          </a:p>
          <a:p>
            <a:r>
              <a:rPr lang="en-US" altLang="en-US" dirty="0">
                <a:latin typeface="Times New Roman" charset="0"/>
                <a:ea typeface="MS PGothic" charset="-128"/>
              </a:rPr>
              <a:t>              iii.   Severe dehydration, thirst, dark urine</a:t>
            </a:r>
            <a:endParaRPr lang="en-IN" altLang="en-US" dirty="0">
              <a:latin typeface="Times New Roman" charset="0"/>
              <a:ea typeface="MS PGothic" charset="-128"/>
            </a:endParaRPr>
          </a:p>
          <a:p>
            <a:r>
              <a:rPr lang="en-US" altLang="en-US" dirty="0">
                <a:latin typeface="Times New Roman" charset="0"/>
                <a:ea typeface="MS PGothic" charset="-128"/>
              </a:rPr>
              <a:t>              iv.   Visual or sensory deficits</a:t>
            </a:r>
            <a:endParaRPr lang="en-IN" altLang="en-US" dirty="0">
              <a:latin typeface="Times New Roman" charset="0"/>
              <a:ea typeface="MS PGothic" charset="-128"/>
            </a:endParaRPr>
          </a:p>
          <a:p>
            <a:r>
              <a:rPr lang="en-US" altLang="en-US" dirty="0">
                <a:latin typeface="Times New Roman" charset="0"/>
                <a:ea typeface="MS PGothic" charset="-128"/>
              </a:rPr>
              <a:t>              v.    Partial paralysis or muscle weakness</a:t>
            </a:r>
            <a:endParaRPr lang="en-IN" altLang="en-US" dirty="0">
              <a:latin typeface="Times New Roman" charset="0"/>
              <a:ea typeface="MS PGothic" charset="-128"/>
            </a:endParaRPr>
          </a:p>
          <a:p>
            <a:r>
              <a:rPr lang="en-US" altLang="en-US" dirty="0">
                <a:latin typeface="Times New Roman" charset="0"/>
                <a:ea typeface="MS PGothic" charset="-128"/>
              </a:rPr>
              <a:t>              vi.   Seizures</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33FF028-131C-9746-9060-72196EEF4573}" type="slidenum">
              <a:rPr lang="en-US" altLang="en-US" sz="1200"/>
              <a:pPr eaLnBrk="1" hangingPunct="1"/>
              <a:t>25</a:t>
            </a:fld>
            <a:endParaRPr lang="en-US" altLang="en-US" sz="1200" dirty="0"/>
          </a:p>
        </p:txBody>
      </p:sp>
    </p:spTree>
    <p:extLst>
      <p:ext uri="{BB962C8B-B14F-4D97-AF65-F5344CB8AC3E}">
        <p14:creationId xmlns:p14="http://schemas.microsoft.com/office/powerpoint/2010/main" val="275624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Higher glucose levels in the blood cause the excretion of glucose in the urine. </a:t>
            </a:r>
            <a:endParaRPr lang="en-IN" altLang="en-US" dirty="0">
              <a:latin typeface="Times New Roman" charset="0"/>
              <a:ea typeface="MS PGothic" charset="-128"/>
            </a:endParaRPr>
          </a:p>
          <a:p>
            <a:r>
              <a:rPr lang="en-US" altLang="en-US" dirty="0">
                <a:latin typeface="Times New Roman" charset="0"/>
                <a:ea typeface="MS PGothic" charset="-128"/>
              </a:rPr>
              <a:t>       a.    Patients respond by increasing their fluid intake, which causes polyuria. </a:t>
            </a:r>
            <a:endParaRPr lang="en-IN" altLang="en-US" dirty="0">
              <a:latin typeface="Times New Roman" charset="0"/>
              <a:ea typeface="MS PGothic" charset="-128"/>
            </a:endParaRPr>
          </a:p>
          <a:p>
            <a:r>
              <a:rPr lang="en-US" altLang="en-US" dirty="0">
                <a:latin typeface="Times New Roman" charset="0"/>
                <a:ea typeface="MS PGothic" charset="-128"/>
              </a:rPr>
              <a:t>       b.    In HHNS, the patient cannot drink enough fluid to keep up with the exceedingly high glucose levels in the blood. </a:t>
            </a:r>
            <a:endParaRPr lang="en-IN" altLang="en-US" dirty="0">
              <a:latin typeface="Times New Roman" charset="0"/>
              <a:ea typeface="MS PGothic" charset="-128"/>
            </a:endParaRPr>
          </a:p>
          <a:p>
            <a:r>
              <a:rPr lang="en-US" altLang="en-US" dirty="0">
                <a:latin typeface="Times New Roman" charset="0"/>
                <a:ea typeface="MS PGothic" charset="-128"/>
              </a:rPr>
              <a:t>       c.    The urine becomes dark and concentrated. </a:t>
            </a:r>
            <a:endParaRPr lang="en-IN" altLang="en-US" dirty="0">
              <a:latin typeface="Times New Roman" charset="0"/>
              <a:ea typeface="MS PGothic" charset="-128"/>
            </a:endParaRPr>
          </a:p>
          <a:p>
            <a:r>
              <a:rPr lang="en-US" altLang="en-US" dirty="0">
                <a:latin typeface="Times New Roman" charset="0"/>
                <a:ea typeface="MS PGothic" charset="-128"/>
              </a:rPr>
              <a:t>       d.   The patient may become unconscious or have seizure activity due to severe dehydration.</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0AF74A7-1E0C-B747-B86D-62231650248C}" type="slidenum">
              <a:rPr lang="en-US" altLang="en-US" sz="1200"/>
              <a:pPr eaLnBrk="1" hangingPunct="1"/>
              <a:t>26</a:t>
            </a:fld>
            <a:endParaRPr lang="en-US" altLang="en-US" sz="1200" dirty="0"/>
          </a:p>
        </p:txBody>
      </p:sp>
    </p:spTree>
    <p:extLst>
      <p:ext uri="{BB962C8B-B14F-4D97-AF65-F5344CB8AC3E}">
        <p14:creationId xmlns:p14="http://schemas.microsoft.com/office/powerpoint/2010/main" val="298543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    Symptomatic hypoglycemia</a:t>
            </a:r>
            <a:endParaRPr lang="en-IN" altLang="en-US" dirty="0">
              <a:latin typeface="Times New Roman" charset="0"/>
              <a:ea typeface="MS PGothic" charset="-128"/>
            </a:endParaRPr>
          </a:p>
          <a:p>
            <a:r>
              <a:rPr lang="en-US" altLang="en-US" dirty="0">
                <a:latin typeface="Times New Roman" charset="0"/>
                <a:ea typeface="MS PGothic" charset="-128"/>
              </a:rPr>
              <a:t>      1.    An acute emergency in which a patient’s blood glucose level drops and must be corrected swiftly</a:t>
            </a:r>
            <a:endParaRPr lang="en-IN" altLang="en-US" dirty="0">
              <a:latin typeface="Times New Roman" charset="0"/>
              <a:ea typeface="MS PGothic" charset="-128"/>
            </a:endParaRPr>
          </a:p>
          <a:p>
            <a:r>
              <a:rPr lang="en-US" altLang="en-US" dirty="0">
                <a:latin typeface="Times New Roman" charset="0"/>
                <a:ea typeface="MS PGothic" charset="-128"/>
              </a:rPr>
              <a:t>             a.   Can occur in patients who inject insulin or use oral medications that stimulate the pancreas to produce more insulin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    When insulin levels remain high, glucose is rapidly taken out of the blood. </a:t>
            </a:r>
            <a:endParaRPr lang="en-IN" altLang="en-US" dirty="0">
              <a:latin typeface="Times New Roman" charset="0"/>
              <a:ea typeface="MS PGothic" charset="-128"/>
            </a:endParaRPr>
          </a:p>
          <a:p>
            <a:r>
              <a:rPr lang="en-US" altLang="en-US" dirty="0">
                <a:latin typeface="Times New Roman" charset="0"/>
                <a:ea typeface="MS PGothic" charset="-128"/>
              </a:rPr>
              <a:t>                    ii.   If glucose levels fall, there may be an insufficient amount to supply the brain.</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0150965-D127-8B4A-924B-B1CAC14554E1}" type="slidenum">
              <a:rPr lang="en-US" altLang="en-US" sz="1200"/>
              <a:pPr eaLnBrk="1" hangingPunct="1"/>
              <a:t>27</a:t>
            </a:fld>
            <a:endParaRPr lang="en-US" altLang="en-US" sz="1200" dirty="0"/>
          </a:p>
        </p:txBody>
      </p:sp>
    </p:spTree>
    <p:extLst>
      <p:ext uri="{BB962C8B-B14F-4D97-AF65-F5344CB8AC3E}">
        <p14:creationId xmlns:p14="http://schemas.microsoft.com/office/powerpoint/2010/main" val="1094384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The mental status of the patient declines and he or she may become aggressive or display unusual behavior. </a:t>
            </a:r>
            <a:endParaRPr lang="en-IN" altLang="en-US" dirty="0">
              <a:latin typeface="Times New Roman" charset="0"/>
              <a:ea typeface="MS PGothic" charset="-128"/>
            </a:endParaRPr>
          </a:p>
          <a:p>
            <a:r>
              <a:rPr lang="en-US" altLang="en-US" dirty="0">
                <a:latin typeface="Times New Roman" charset="0"/>
                <a:ea typeface="MS PGothic" charset="-128"/>
              </a:rPr>
              <a:t>       a.    Unconsciousness and permanent brain damage can quickly follow.</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727ECB0-FB17-8A48-BFD6-1701BBA7BA72}" type="slidenum">
              <a:rPr lang="en-US" altLang="en-US" sz="1200"/>
              <a:pPr eaLnBrk="1" hangingPunct="1"/>
              <a:t>28</a:t>
            </a:fld>
            <a:endParaRPr lang="en-US" altLang="en-US" sz="1200" dirty="0"/>
          </a:p>
        </p:txBody>
      </p:sp>
    </p:spTree>
    <p:extLst>
      <p:ext uri="{BB962C8B-B14F-4D97-AF65-F5344CB8AC3E}">
        <p14:creationId xmlns:p14="http://schemas.microsoft.com/office/powerpoint/2010/main" val="1290231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Common reasons for a low blood glucose level to develop: </a:t>
            </a:r>
            <a:endParaRPr lang="en-IN" altLang="en-US" dirty="0">
              <a:latin typeface="Times New Roman" charset="0"/>
              <a:ea typeface="MS PGothic" charset="-128"/>
            </a:endParaRPr>
          </a:p>
          <a:p>
            <a:r>
              <a:rPr lang="en-US" altLang="en-US" dirty="0">
                <a:latin typeface="Times New Roman" charset="0"/>
                <a:ea typeface="MS PGothic" charset="-128"/>
              </a:rPr>
              <a:t>       a.    Correct dose of insulin with change in routine </a:t>
            </a:r>
            <a:endParaRPr lang="en-IN" altLang="en-US" dirty="0">
              <a:latin typeface="Times New Roman" charset="0"/>
              <a:ea typeface="MS PGothic" charset="-128"/>
            </a:endParaRPr>
          </a:p>
          <a:p>
            <a:r>
              <a:rPr lang="en-US" altLang="en-US" dirty="0">
                <a:latin typeface="Times New Roman" charset="0"/>
                <a:ea typeface="MS PGothic" charset="-128"/>
              </a:rPr>
              <a:t>       b.    More insulin than necessary </a:t>
            </a:r>
            <a:endParaRPr lang="en-IN" altLang="en-US" dirty="0">
              <a:latin typeface="Times New Roman" charset="0"/>
              <a:ea typeface="MS PGothic" charset="-128"/>
            </a:endParaRPr>
          </a:p>
          <a:p>
            <a:r>
              <a:rPr lang="en-US" altLang="en-US" dirty="0">
                <a:latin typeface="Times New Roman" charset="0"/>
                <a:ea typeface="MS PGothic" charset="-128"/>
              </a:rPr>
              <a:t>       c.    Correct dose of insulin without the patient eating a sufficient amount</a:t>
            </a:r>
            <a:endParaRPr lang="en-IN" altLang="en-US" dirty="0">
              <a:latin typeface="Times New Roman" charset="0"/>
              <a:ea typeface="MS PGothic" charset="-128"/>
            </a:endParaRPr>
          </a:p>
          <a:p>
            <a:r>
              <a:rPr lang="en-US" altLang="en-US" dirty="0">
                <a:latin typeface="Times New Roman" charset="0"/>
                <a:ea typeface="MS PGothic" charset="-128"/>
              </a:rPr>
              <a:t>       d.    Correct dose of insulin and the patient developed an acute illness</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8359471-1A61-DA4A-80C1-4F3E1593BCE4}" type="slidenum">
              <a:rPr lang="en-US" altLang="en-US" sz="1200"/>
              <a:pPr eaLnBrk="1" hangingPunct="1"/>
              <a:t>29</a:t>
            </a:fld>
            <a:endParaRPr lang="en-US" altLang="en-US" sz="1200" dirty="0"/>
          </a:p>
        </p:txBody>
      </p:sp>
    </p:spTree>
    <p:extLst>
      <p:ext uri="{BB962C8B-B14F-4D97-AF65-F5344CB8AC3E}">
        <p14:creationId xmlns:p14="http://schemas.microsoft.com/office/powerpoint/2010/main" val="1680477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Signs and symptoms of hypoglycemia:</a:t>
            </a:r>
            <a:endParaRPr lang="en-IN" altLang="en-US" dirty="0">
              <a:latin typeface="Times New Roman" charset="0"/>
              <a:ea typeface="MS PGothic" charset="-128"/>
            </a:endParaRPr>
          </a:p>
          <a:p>
            <a:r>
              <a:rPr lang="en-US" altLang="en-US" dirty="0">
                <a:latin typeface="Times New Roman" charset="0"/>
                <a:ea typeface="MS PGothic" charset="-128"/>
              </a:rPr>
              <a:t>       a.    Normal to shallow or rapid respirations</a:t>
            </a:r>
            <a:endParaRPr lang="en-IN" altLang="en-US" dirty="0">
              <a:latin typeface="Times New Roman" charset="0"/>
              <a:ea typeface="MS PGothic" charset="-128"/>
            </a:endParaRPr>
          </a:p>
          <a:p>
            <a:r>
              <a:rPr lang="en-US" altLang="en-US" dirty="0">
                <a:latin typeface="Times New Roman" charset="0"/>
                <a:ea typeface="MS PGothic" charset="-128"/>
              </a:rPr>
              <a:t>       b.    Pale, moist skin</a:t>
            </a:r>
            <a:endParaRPr lang="en-IN" altLang="en-US" dirty="0">
              <a:latin typeface="Times New Roman" charset="0"/>
              <a:ea typeface="MS PGothic" charset="-128"/>
            </a:endParaRPr>
          </a:p>
          <a:p>
            <a:r>
              <a:rPr lang="en-US" altLang="en-US" dirty="0">
                <a:latin typeface="Times New Roman" charset="0"/>
                <a:ea typeface="MS PGothic" charset="-128"/>
              </a:rPr>
              <a:t>       c.    Diaphoresis</a:t>
            </a:r>
            <a:endParaRPr lang="en-IN" altLang="en-US" dirty="0">
              <a:latin typeface="Times New Roman" charset="0"/>
              <a:ea typeface="MS PGothic" charset="-128"/>
            </a:endParaRPr>
          </a:p>
          <a:p>
            <a:r>
              <a:rPr lang="en-US" altLang="en-US" dirty="0">
                <a:latin typeface="Times New Roman" charset="0"/>
                <a:ea typeface="MS PGothic" charset="-128"/>
              </a:rPr>
              <a:t>       d.    Dizziness, headache</a:t>
            </a:r>
            <a:endParaRPr lang="en-IN" altLang="en-US" dirty="0">
              <a:latin typeface="Times New Roman" charset="0"/>
              <a:ea typeface="MS PGothic" charset="-128"/>
            </a:endParaRPr>
          </a:p>
          <a:p>
            <a:r>
              <a:rPr lang="en-US" altLang="en-US" dirty="0">
                <a:latin typeface="Times New Roman" charset="0"/>
                <a:ea typeface="MS PGothic" charset="-128"/>
              </a:rPr>
              <a:t>       e.    Rapid pulse</a:t>
            </a:r>
            <a:endParaRPr lang="en-IN" altLang="en-US" dirty="0">
              <a:latin typeface="Times New Roman" charset="0"/>
              <a:ea typeface="MS PGothic" charset="-128"/>
            </a:endParaRPr>
          </a:p>
          <a:p>
            <a:r>
              <a:rPr lang="en-US" altLang="en-US" dirty="0">
                <a:latin typeface="Times New Roman" charset="0"/>
                <a:ea typeface="MS PGothic" charset="-128"/>
              </a:rPr>
              <a:t>       f.     Normal to low blood pressure</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9115C52-2270-9E42-95B1-09F6C7ECD0BE}" type="slidenum">
              <a:rPr lang="en-US" altLang="en-US" sz="1200"/>
              <a:pPr eaLnBrk="1" hangingPunct="1"/>
              <a:t>30</a:t>
            </a:fld>
            <a:endParaRPr lang="en-US" altLang="en-US" sz="1200" dirty="0"/>
          </a:p>
        </p:txBody>
      </p:sp>
    </p:spTree>
    <p:extLst>
      <p:ext uri="{BB962C8B-B14F-4D97-AF65-F5344CB8AC3E}">
        <p14:creationId xmlns:p14="http://schemas.microsoft.com/office/powerpoint/2010/main" val="1341267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b="1" i="1" dirty="0">
              <a:latin typeface="Times New Roman" charset="0"/>
              <a:ea typeface="MS PGothic" charset="-128"/>
            </a:endParaRPr>
          </a:p>
          <a:p>
            <a:r>
              <a:rPr lang="en-US" altLang="en-US" dirty="0">
                <a:latin typeface="Times New Roman" charset="0"/>
                <a:ea typeface="MS PGothic" charset="-128"/>
              </a:rPr>
              <a:t>Hematology</a:t>
            </a:r>
          </a:p>
          <a:p>
            <a:r>
              <a:rPr lang="en-US" altLang="en-US" dirty="0">
                <a:latin typeface="Times New Roman" charset="0"/>
                <a:ea typeface="MS PGothic" charset="-128"/>
              </a:rPr>
              <a:t>Anatomy, physiology, pathophysiology, assessment, and management of:</a:t>
            </a:r>
          </a:p>
          <a:p>
            <a:r>
              <a:rPr lang="en-US" altLang="en-US" dirty="0">
                <a:latin typeface="Times New Roman" charset="0"/>
                <a:ea typeface="MS PGothic" charset="-128"/>
              </a:rPr>
              <a:t>• Sickle cell crisis </a:t>
            </a:r>
          </a:p>
          <a:p>
            <a:r>
              <a:rPr lang="en-US" altLang="en-US" dirty="0">
                <a:latin typeface="Times New Roman" charset="0"/>
                <a:ea typeface="MS PGothic" charset="-128"/>
              </a:rPr>
              <a:t>• Clotting disorders </a:t>
            </a:r>
          </a:p>
          <a:p>
            <a:endParaRPr lang="en-US" altLang="en-US" dirty="0">
              <a:latin typeface="Times New Roman" charset="0"/>
              <a:ea typeface="MS PGothic" charset="-128"/>
            </a:endParaRP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01178C5-0B32-114C-8CB4-FB118C8395BA}" type="slidenum">
              <a:rPr lang="en-US" altLang="en-US" sz="1200"/>
              <a:pPr eaLnBrk="1" hangingPunct="1"/>
              <a:t>4</a:t>
            </a:fld>
            <a:endParaRPr lang="en-US" altLang="en-US" sz="1200" dirty="0"/>
          </a:p>
        </p:txBody>
      </p:sp>
    </p:spTree>
    <p:extLst>
      <p:ext uri="{BB962C8B-B14F-4D97-AF65-F5344CB8AC3E}">
        <p14:creationId xmlns:p14="http://schemas.microsoft.com/office/powerpoint/2010/main" val="305733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Altered mental status (aggressive, confused, lethargic, or unusual behavior)</a:t>
            </a:r>
            <a:endParaRPr lang="en-IN" altLang="en-US" dirty="0">
              <a:latin typeface="Times New Roman" charset="0"/>
              <a:ea typeface="MS PGothic" charset="-128"/>
            </a:endParaRPr>
          </a:p>
          <a:p>
            <a:r>
              <a:rPr lang="en-US" altLang="en-US" dirty="0" err="1">
                <a:latin typeface="Times New Roman" charset="0"/>
                <a:ea typeface="MS PGothic" charset="-128"/>
              </a:rPr>
              <a:t>h.</a:t>
            </a:r>
            <a:r>
              <a:rPr lang="en-US" altLang="en-US" dirty="0">
                <a:latin typeface="Times New Roman" charset="0"/>
                <a:ea typeface="MS PGothic" charset="-128"/>
              </a:rPr>
              <a:t>   Anxious or combative behavior</a:t>
            </a:r>
            <a:endParaRPr lang="en-IN" altLang="en-US" dirty="0">
              <a:latin typeface="Times New Roman" charset="0"/>
              <a:ea typeface="MS PGothic" charset="-128"/>
            </a:endParaRPr>
          </a:p>
          <a:p>
            <a:r>
              <a:rPr lang="en-US" altLang="en-US" dirty="0">
                <a:latin typeface="Times New Roman" charset="0"/>
                <a:ea typeface="MS PGothic" charset="-128"/>
              </a:rPr>
              <a:t>i.    Seizure, fainting, or coma</a:t>
            </a:r>
            <a:endParaRPr lang="en-IN" altLang="en-US" dirty="0">
              <a:latin typeface="Times New Roman" charset="0"/>
              <a:ea typeface="MS PGothic" charset="-128"/>
            </a:endParaRPr>
          </a:p>
          <a:p>
            <a:r>
              <a:rPr lang="en-US" altLang="en-US" dirty="0">
                <a:latin typeface="Times New Roman" charset="0"/>
                <a:ea typeface="MS PGothic" charset="-128"/>
              </a:rPr>
              <a:t>j.    Weakness on one side of the body (may mimic stroke)</a:t>
            </a:r>
            <a:endParaRPr lang="en-IN" altLang="en-US" dirty="0">
              <a:latin typeface="Times New Roman" charset="0"/>
              <a:ea typeface="MS PGothic" charset="-128"/>
            </a:endParaRPr>
          </a:p>
          <a:p>
            <a:r>
              <a:rPr lang="en-US" altLang="en-US" dirty="0">
                <a:latin typeface="Times New Roman" charset="0"/>
                <a:ea typeface="MS PGothic" charset="-128"/>
              </a:rPr>
              <a:t>k.   Rapid changes in mental status</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5994E97-2D72-4D45-9169-1D93AB68C209}" type="slidenum">
              <a:rPr lang="en-US" altLang="en-US" sz="1200"/>
              <a:pPr eaLnBrk="1" hangingPunct="1"/>
              <a:t>31</a:t>
            </a:fld>
            <a:endParaRPr lang="en-US" altLang="en-US" sz="1200" dirty="0"/>
          </a:p>
        </p:txBody>
      </p:sp>
    </p:spTree>
    <p:extLst>
      <p:ext uri="{BB962C8B-B14F-4D97-AF65-F5344CB8AC3E}">
        <p14:creationId xmlns:p14="http://schemas.microsoft.com/office/powerpoint/2010/main" val="5524922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228600" indent="-228600">
              <a:buAutoNum type="arabicPeriod" startAt="6"/>
            </a:pPr>
            <a:r>
              <a:rPr lang="en-US" altLang="en-US" dirty="0">
                <a:latin typeface="Times New Roman" charset="0"/>
                <a:ea typeface="MS PGothic" charset="-128"/>
              </a:rPr>
              <a:t>Hypoglycemia is quickly reversed by giving the patient glucose.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dirty="0"/>
              <a:t>      a. Without glucose, the patient can sustain permanent brain damage. </a:t>
            </a:r>
            <a:endParaRPr lang="en-IN" altLang="en-US" dirty="0">
              <a:latin typeface="Times New Roman" charset="0"/>
              <a:ea typeface="MS PGothic" charset="-128"/>
            </a:endParaRPr>
          </a:p>
          <a:p>
            <a:r>
              <a:rPr lang="en-US" altLang="en-US" dirty="0">
                <a:latin typeface="Times New Roman" charset="0"/>
                <a:ea typeface="MS PGothic" charset="-128"/>
              </a:rPr>
              <a:t>	</a:t>
            </a:r>
          </a:p>
          <a:p>
            <a:endParaRPr lang="en-US" altLang="en-US" dirty="0">
              <a:latin typeface="Times New Roman" charset="0"/>
              <a:ea typeface="MS PGothic" charset="-128"/>
            </a:endParaRP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8E1A711-C7B3-354A-A802-5077B3CF21DE}" type="slidenum">
              <a:rPr lang="en-US" altLang="en-US" sz="1200"/>
              <a:pPr eaLnBrk="1" hangingPunct="1"/>
              <a:t>32</a:t>
            </a:fld>
            <a:endParaRPr lang="en-US" altLang="en-US" sz="1200" dirty="0"/>
          </a:p>
        </p:txBody>
      </p:sp>
    </p:spTree>
    <p:extLst>
      <p:ext uri="{BB962C8B-B14F-4D97-AF65-F5344CB8AC3E}">
        <p14:creationId xmlns:p14="http://schemas.microsoft.com/office/powerpoint/2010/main" val="17384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IV. Patient Assessment of Diabetes</a:t>
            </a:r>
          </a:p>
          <a:p>
            <a:r>
              <a:rPr lang="en-US" altLang="en-US" dirty="0">
                <a:latin typeface="Times New Roman" charset="0"/>
                <a:ea typeface="MS PGothic" charset="-128"/>
              </a:rPr>
              <a:t>A.    Scene size-up</a:t>
            </a:r>
            <a:endParaRPr lang="en-IN" altLang="en-US" dirty="0">
              <a:latin typeface="Times New Roman" charset="0"/>
              <a:ea typeface="MS PGothic" charset="-128"/>
            </a:endParaRPr>
          </a:p>
          <a:p>
            <a:r>
              <a:rPr lang="en-US" altLang="en-US" dirty="0">
                <a:latin typeface="Times New Roman" charset="0"/>
                <a:ea typeface="MS PGothic" charset="-128"/>
              </a:rPr>
              <a:t>       1.    Evaluate scene safety and ensure all hazards are addressed.</a:t>
            </a:r>
            <a:endParaRPr lang="en-IN" altLang="en-US" dirty="0">
              <a:latin typeface="Times New Roman" charset="0"/>
              <a:ea typeface="MS PGothic" charset="-128"/>
            </a:endParaRPr>
          </a:p>
          <a:p>
            <a:r>
              <a:rPr lang="en-US" altLang="en-US" dirty="0">
                <a:latin typeface="Times New Roman" charset="0"/>
                <a:ea typeface="MS PGothic" charset="-128"/>
              </a:rPr>
              <a:t>              a.    Be careful of the presence of syringes, used by patients with diabetes for insulin.</a:t>
            </a:r>
            <a:endParaRPr lang="en-IN" altLang="en-US" dirty="0">
              <a:latin typeface="Times New Roman" charset="0"/>
              <a:ea typeface="MS PGothic" charset="-128"/>
            </a:endParaRPr>
          </a:p>
          <a:p>
            <a:r>
              <a:rPr lang="en-US" altLang="en-US" dirty="0">
                <a:latin typeface="Times New Roman" charset="0"/>
                <a:ea typeface="MS PGothic" charset="-128"/>
              </a:rPr>
              <a:t>              b.    Be alert for clues (eg, syringes, insulin bottles, plate of food, glass of orange juice) that may help you decide what is possibly wrong with the patient.</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Use standard precautions.</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Question bystanders on events leading to your arrival.</a:t>
            </a:r>
            <a:endParaRPr lang="en-IN" altLang="en-US" dirty="0">
              <a:latin typeface="Times New Roman" charset="0"/>
              <a:ea typeface="MS PGothic" charset="-128"/>
            </a:endParaRPr>
          </a:p>
          <a:p>
            <a:r>
              <a:rPr lang="en-US" altLang="en-US" dirty="0">
                <a:latin typeface="Times New Roman" charset="0"/>
                <a:ea typeface="MS PGothic" charset="-128"/>
              </a:rPr>
              <a:t>              e.    Keep open the possibility that trauma may have occurred.</a:t>
            </a:r>
            <a:endParaRPr lang="en-IN" altLang="en-US" dirty="0">
              <a:latin typeface="Times New Roman" charset="0"/>
              <a:ea typeface="MS PGothic" charset="-128"/>
            </a:endParaRPr>
          </a:p>
          <a:p>
            <a:r>
              <a:rPr lang="en-US" altLang="en-US" dirty="0">
                <a:latin typeface="Times New Roman" charset="0"/>
                <a:ea typeface="MS PGothic" charset="-128"/>
              </a:rPr>
              <a:t>       2.    Determine the mechanism of injury (MOI)/nature of illness (NOI).</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729FE56-9525-1542-A5D6-CB4265D720B6}" type="slidenum">
              <a:rPr lang="en-US" altLang="en-US" sz="1200"/>
              <a:pPr eaLnBrk="1" hangingPunct="1"/>
              <a:t>33</a:t>
            </a:fld>
            <a:endParaRPr lang="en-US" altLang="en-US" sz="1200" dirty="0"/>
          </a:p>
        </p:txBody>
      </p:sp>
    </p:spTree>
    <p:extLst>
      <p:ext uri="{BB962C8B-B14F-4D97-AF65-F5344CB8AC3E}">
        <p14:creationId xmlns:p14="http://schemas.microsoft.com/office/powerpoint/2010/main" val="1266079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Primary assessment</a:t>
            </a:r>
            <a:endParaRPr lang="en-IN" altLang="en-US" dirty="0">
              <a:latin typeface="Times New Roman" charset="0"/>
              <a:ea typeface="MS PGothic" charset="-128"/>
            </a:endParaRPr>
          </a:p>
          <a:p>
            <a:r>
              <a:rPr lang="en-US" altLang="en-US" dirty="0">
                <a:latin typeface="Times New Roman" charset="0"/>
                <a:ea typeface="MS PGothic" charset="-128"/>
              </a:rPr>
              <a:t>       1.    Form a general impression.</a:t>
            </a:r>
            <a:endParaRPr lang="en-IN" altLang="en-US" dirty="0">
              <a:latin typeface="Times New Roman" charset="0"/>
              <a:ea typeface="MS PGothic" charset="-128"/>
            </a:endParaRPr>
          </a:p>
          <a:p>
            <a:r>
              <a:rPr lang="en-US" altLang="en-US" dirty="0">
                <a:latin typeface="Times New Roman" charset="0"/>
                <a:ea typeface="MS PGothic" charset="-128"/>
              </a:rPr>
              <a:t>              a.    How does the patient look?</a:t>
            </a:r>
            <a:endParaRPr lang="en-IN" altLang="en-US" dirty="0">
              <a:latin typeface="Times New Roman" charset="0"/>
              <a:ea typeface="MS PGothic" charset="-128"/>
            </a:endParaRPr>
          </a:p>
          <a:p>
            <a:r>
              <a:rPr lang="en-US" altLang="en-US" dirty="0">
                <a:latin typeface="Times New Roman" charset="0"/>
                <a:ea typeface="MS PGothic" charset="-128"/>
              </a:rPr>
              <a:t>              b.    Identify life threats and provide lifesaving interventions, particularly airway management.</a:t>
            </a:r>
            <a:endParaRPr lang="en-IN" altLang="en-US" dirty="0">
              <a:latin typeface="Times New Roman" charset="0"/>
              <a:ea typeface="MS PGothic" charset="-128"/>
            </a:endParaRPr>
          </a:p>
          <a:p>
            <a:r>
              <a:rPr lang="en-US" altLang="en-US" dirty="0">
                <a:latin typeface="Times New Roman" charset="0"/>
                <a:ea typeface="MS PGothic" charset="-128"/>
              </a:rPr>
              <a:t>              c.    Determine level of consciousness using the AVPU scale.</a:t>
            </a:r>
            <a:endParaRPr lang="en-IN" altLang="en-US" dirty="0">
              <a:latin typeface="Times New Roman" charset="0"/>
              <a:ea typeface="MS PGothic" charset="-128"/>
            </a:endParaRPr>
          </a:p>
          <a:p>
            <a:r>
              <a:rPr lang="en-US" altLang="en-US" dirty="0">
                <a:latin typeface="Times New Roman" charset="0"/>
                <a:ea typeface="MS PGothic" charset="-128"/>
              </a:rPr>
              <a:t>                     i.    If unresponsive and you suspect the patient has diabetes:</a:t>
            </a:r>
            <a:endParaRPr lang="en-IN" altLang="en-US" dirty="0">
              <a:latin typeface="Times New Roman" charset="0"/>
              <a:ea typeface="MS PGothic" charset="-128"/>
            </a:endParaRPr>
          </a:p>
          <a:p>
            <a:r>
              <a:rPr lang="en-US" altLang="en-US" dirty="0">
                <a:latin typeface="Times New Roman" charset="0"/>
                <a:ea typeface="MS PGothic" charset="-128"/>
              </a:rPr>
              <a:t>	  (a)    Call for ALS.</a:t>
            </a:r>
            <a:endParaRPr lang="en-IN" altLang="en-US" dirty="0">
              <a:latin typeface="Times New Roman" charset="0"/>
              <a:ea typeface="MS PGothic" charset="-128"/>
            </a:endParaRPr>
          </a:p>
          <a:p>
            <a:r>
              <a:rPr lang="en-US" altLang="en-US" dirty="0">
                <a:latin typeface="Times New Roman" charset="0"/>
                <a:ea typeface="MS PGothic" charset="-128"/>
              </a:rPr>
              <a:t>	  (b)    Patient may have undiagnosed diabetes.</a:t>
            </a:r>
            <a:endParaRPr lang="en-IN" altLang="en-US" dirty="0">
              <a:latin typeface="Times New Roman" charset="0"/>
              <a:ea typeface="MS PGothic" charset="-128"/>
            </a:endParaRPr>
          </a:p>
          <a:p>
            <a:r>
              <a:rPr lang="en-US" altLang="en-US" dirty="0">
                <a:latin typeface="Times New Roman" charset="0"/>
                <a:ea typeface="MS PGothic" charset="-128"/>
              </a:rPr>
              <a:t>                     ii.   If patient has altered mental status:</a:t>
            </a:r>
            <a:endParaRPr lang="en-IN" altLang="en-US" dirty="0">
              <a:latin typeface="Times New Roman" charset="0"/>
              <a:ea typeface="MS PGothic" charset="-128"/>
            </a:endParaRPr>
          </a:p>
          <a:p>
            <a:r>
              <a:rPr lang="en-US" altLang="en-US" dirty="0">
                <a:latin typeface="Times New Roman" charset="0"/>
                <a:ea typeface="MS PGothic" charset="-128"/>
              </a:rPr>
              <a:t>	   (a)    Assess blood glucose level if you have proper equipment and training.</a:t>
            </a:r>
            <a:endParaRPr lang="en-IN" altLang="en-US" dirty="0">
              <a:latin typeface="Times New Roman" charset="0"/>
              <a:ea typeface="MS PGothic" charset="-128"/>
            </a:endParaRPr>
          </a:p>
          <a:p>
            <a:r>
              <a:rPr lang="en-US" altLang="en-US" dirty="0">
                <a:latin typeface="Times New Roman" charset="0"/>
                <a:ea typeface="MS PGothic" charset="-128"/>
              </a:rPr>
              <a:t>               d.    Perform cervical spine immobilization, when necessary, and provide rapid transport.</a:t>
            </a:r>
            <a:endParaRPr lang="en-IN" altLang="en-US" dirty="0">
              <a:latin typeface="Times New Roman" charset="0"/>
              <a:ea typeface="MS PGothic" charset="-128"/>
            </a:endParaRPr>
          </a:p>
          <a:p>
            <a:r>
              <a:rPr lang="en-US" altLang="en-US" dirty="0">
                <a:latin typeface="Times New Roman" charset="0"/>
                <a:ea typeface="MS PGothic" charset="-128"/>
              </a:rPr>
              <a:t>2.    Assess the patient’s airway and breathing.</a:t>
            </a:r>
            <a:endParaRPr lang="en-IN" altLang="en-US" dirty="0">
              <a:latin typeface="Times New Roman" charset="0"/>
              <a:ea typeface="MS PGothic" charset="-128"/>
            </a:endParaRPr>
          </a:p>
          <a:p>
            <a:r>
              <a:rPr lang="en-US" altLang="en-US" dirty="0">
                <a:latin typeface="Times New Roman" charset="0"/>
                <a:ea typeface="MS PGothic" charset="-128"/>
              </a:rPr>
              <a:t>       a.    Patients showing signs of inadequate breathing, a pulse oximetry level less than or equal to 94%, or altered mental status should receive high-flow oxygen (12 to 15 L/min via nonrebreathing mask).</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39CD20A-156E-5F41-9CB7-3DC275633656}" type="slidenum">
              <a:rPr lang="en-US" altLang="en-US" sz="1200"/>
              <a:pPr eaLnBrk="1" hangingPunct="1"/>
              <a:t>34</a:t>
            </a:fld>
            <a:endParaRPr lang="en-US" altLang="en-US" sz="1200" dirty="0"/>
          </a:p>
        </p:txBody>
      </p:sp>
    </p:spTree>
    <p:extLst>
      <p:ext uri="{BB962C8B-B14F-4D97-AF65-F5344CB8AC3E}">
        <p14:creationId xmlns:p14="http://schemas.microsoft.com/office/powerpoint/2010/main" val="18917782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b.    Hyperglycemic patients may have rapid, deep (Kussmaul) respirations and sweet, fruity breath.</a:t>
            </a:r>
            <a:endParaRPr lang="en-IN" altLang="en-US" dirty="0">
              <a:latin typeface="Times New Roman" charset="0"/>
              <a:ea typeface="MS PGothic" charset="-128"/>
            </a:endParaRPr>
          </a:p>
          <a:p>
            <a:r>
              <a:rPr lang="en-US" altLang="en-US" dirty="0">
                <a:latin typeface="Times New Roman" charset="0"/>
                <a:ea typeface="MS PGothic" charset="-128"/>
              </a:rPr>
              <a:t>c.    Hypoglycemic patients will have normal or shallow to rapid respirations.</a:t>
            </a:r>
            <a:endParaRPr lang="en-IN" altLang="en-US" dirty="0">
              <a:latin typeface="Times New Roman" charset="0"/>
              <a:ea typeface="MS PGothic" charset="-128"/>
            </a:endParaRPr>
          </a:p>
          <a:p>
            <a:r>
              <a:rPr lang="en-US" altLang="en-US" dirty="0">
                <a:latin typeface="Times New Roman" charset="0"/>
                <a:ea typeface="MS PGothic" charset="-128"/>
              </a:rPr>
              <a:t>d.    If the patient is not breathing or having difficulty breathing:</a:t>
            </a:r>
            <a:endParaRPr lang="en-IN" altLang="en-US" dirty="0">
              <a:latin typeface="Times New Roman" charset="0"/>
              <a:ea typeface="MS PGothic" charset="-128"/>
            </a:endParaRPr>
          </a:p>
          <a:p>
            <a:r>
              <a:rPr lang="en-US" altLang="en-US" dirty="0">
                <a:latin typeface="Times New Roman" charset="0"/>
                <a:ea typeface="MS PGothic" charset="-128"/>
              </a:rPr>
              <a:t>       i.    Open the airway; insert airway adjunct.</a:t>
            </a:r>
            <a:endParaRPr lang="en-IN" altLang="en-US" dirty="0">
              <a:latin typeface="Times New Roman" charset="0"/>
              <a:ea typeface="MS PGothic" charset="-128"/>
            </a:endParaRPr>
          </a:p>
          <a:p>
            <a:r>
              <a:rPr lang="en-US" altLang="en-US" dirty="0">
                <a:latin typeface="Times New Roman" charset="0"/>
                <a:ea typeface="MS PGothic" charset="-128"/>
              </a:rPr>
              <a:t>       ii.   Administer oxygen.</a:t>
            </a:r>
            <a:endParaRPr lang="en-IN" altLang="en-US" dirty="0">
              <a:latin typeface="Times New Roman" charset="0"/>
              <a:ea typeface="MS PGothic" charset="-128"/>
            </a:endParaRPr>
          </a:p>
          <a:p>
            <a:r>
              <a:rPr lang="en-US" altLang="en-US" dirty="0">
                <a:latin typeface="Times New Roman" charset="0"/>
                <a:ea typeface="MS PGothic" charset="-128"/>
              </a:rPr>
              <a:t>       iii.   Assist ventilations.</a:t>
            </a:r>
            <a:endParaRPr lang="en-IN" altLang="en-US" dirty="0">
              <a:latin typeface="Times New Roman" charset="0"/>
              <a:ea typeface="MS PGothic" charset="-128"/>
            </a:endParaRPr>
          </a:p>
          <a:p>
            <a:r>
              <a:rPr lang="en-US" altLang="en-US" dirty="0">
                <a:latin typeface="Times New Roman" charset="0"/>
                <a:ea typeface="MS PGothic" charset="-128"/>
              </a:rPr>
              <a:t>       iv.  Continue to monitor ventilations throughout patient care.</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80592CE-B9BE-FD4A-8762-92C7E0E0AC41}" type="slidenum">
              <a:rPr lang="en-US" altLang="en-US" sz="1200"/>
              <a:pPr eaLnBrk="1" hangingPunct="1"/>
              <a:t>35</a:t>
            </a:fld>
            <a:endParaRPr lang="en-US" altLang="en-US" sz="1200" dirty="0"/>
          </a:p>
        </p:txBody>
      </p:sp>
    </p:spTree>
    <p:extLst>
      <p:ext uri="{BB962C8B-B14F-4D97-AF65-F5344CB8AC3E}">
        <p14:creationId xmlns:p14="http://schemas.microsoft.com/office/powerpoint/2010/main" val="16215194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Assess the patient’s circulatory status.</a:t>
            </a:r>
            <a:endParaRPr lang="en-IN" altLang="en-US" dirty="0">
              <a:latin typeface="Times New Roman" charset="0"/>
              <a:ea typeface="MS PGothic" charset="-128"/>
            </a:endParaRPr>
          </a:p>
          <a:p>
            <a:r>
              <a:rPr lang="en-US" altLang="en-US" dirty="0">
                <a:latin typeface="Times New Roman" charset="0"/>
                <a:ea typeface="MS PGothic" charset="-128"/>
              </a:rPr>
              <a:t>       a.    Dry, warm skin: hyperglycemia</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b.    Moist, pale skin: hypoglycemia</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Rapid, weak pulse: symptomatic hypoglycemia</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CF060F2-3B0E-944F-926F-17049E3290DB}" type="slidenum">
              <a:rPr lang="en-US" altLang="en-US" sz="1200"/>
              <a:pPr eaLnBrk="1" hangingPunct="1"/>
              <a:t>36</a:t>
            </a:fld>
            <a:endParaRPr lang="en-US" altLang="en-US" sz="1200" dirty="0"/>
          </a:p>
        </p:txBody>
      </p:sp>
    </p:spTree>
    <p:extLst>
      <p:ext uri="{BB962C8B-B14F-4D97-AF65-F5344CB8AC3E}">
        <p14:creationId xmlns:p14="http://schemas.microsoft.com/office/powerpoint/2010/main" val="13100669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Make a transport decision.</a:t>
            </a:r>
            <a:endParaRPr lang="en-IN" altLang="en-US" dirty="0">
              <a:latin typeface="Times New Roman" charset="0"/>
              <a:ea typeface="MS PGothic" charset="-128"/>
            </a:endParaRPr>
          </a:p>
          <a:p>
            <a:r>
              <a:rPr lang="en-US" altLang="en-US" dirty="0">
                <a:latin typeface="Times New Roman" charset="0"/>
                <a:ea typeface="MS PGothic" charset="-128"/>
              </a:rPr>
              <a:t>	a.    Patients with altered mental status and impaired ability to swallow should be transported promptly.</a:t>
            </a:r>
            <a:endParaRPr lang="en-IN" altLang="en-US" dirty="0">
              <a:latin typeface="Times New Roman" charset="0"/>
              <a:ea typeface="MS PGothic" charset="-128"/>
            </a:endParaRPr>
          </a:p>
          <a:p>
            <a:r>
              <a:rPr lang="en-US" altLang="en-US" dirty="0">
                <a:latin typeface="Times New Roman" charset="0"/>
                <a:ea typeface="MS PGothic" charset="-128"/>
              </a:rPr>
              <a:t>	b.    Patients capable of swallowing and conscious enough to maintain their own airway may be further evaluated on scene and interventions can be performed.</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957F548-E09E-3B4A-8F5C-96FFC576D93F}" type="slidenum">
              <a:rPr lang="en-US" altLang="en-US" sz="1200"/>
              <a:pPr eaLnBrk="1" hangingPunct="1"/>
              <a:t>37</a:t>
            </a:fld>
            <a:endParaRPr lang="en-US" altLang="en-US" sz="1200" dirty="0"/>
          </a:p>
        </p:txBody>
      </p:sp>
    </p:spTree>
    <p:extLst>
      <p:ext uri="{BB962C8B-B14F-4D97-AF65-F5344CB8AC3E}">
        <p14:creationId xmlns:p14="http://schemas.microsoft.com/office/powerpoint/2010/main" val="145950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History taking</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1.    Investigate the chief complaint.</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a.    Obtain a history of the present illness from responsive patients, family, or bystanders.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b.    If patient has eaten but not taken insulin, hyperglycemia is more likely.</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B2D906A-AF30-154E-A0BE-B92E3A93F71E}" type="slidenum">
              <a:rPr lang="en-US" altLang="en-US" sz="1200"/>
              <a:pPr eaLnBrk="1" hangingPunct="1"/>
              <a:t>38</a:t>
            </a:fld>
            <a:endParaRPr lang="en-US" altLang="en-US" sz="1200" dirty="0"/>
          </a:p>
        </p:txBody>
      </p:sp>
    </p:spTree>
    <p:extLst>
      <p:ext uri="{BB962C8B-B14F-4D97-AF65-F5344CB8AC3E}">
        <p14:creationId xmlns:p14="http://schemas.microsoft.com/office/powerpoint/2010/main" val="5652412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Obtain the SAMPLE history from a responsive patient or a family member or bystander.</a:t>
            </a:r>
            <a:endParaRPr lang="en-IN" altLang="en-US" dirty="0">
              <a:latin typeface="Times New Roman" charset="0"/>
              <a:ea typeface="MS PGothic" charset="-128"/>
            </a:endParaRPr>
          </a:p>
          <a:p>
            <a:r>
              <a:rPr lang="en-US" altLang="en-US" dirty="0">
                <a:latin typeface="Times New Roman" charset="0"/>
                <a:ea typeface="MS PGothic" charset="-128"/>
              </a:rPr>
              <a:t>	a. For a known patient with diabetes, ask:</a:t>
            </a:r>
            <a:endParaRPr lang="en-IN" altLang="en-US" dirty="0">
              <a:latin typeface="Times New Roman" charset="0"/>
              <a:ea typeface="MS PGothic" charset="-128"/>
            </a:endParaRPr>
          </a:p>
          <a:p>
            <a:r>
              <a:rPr lang="en-US" altLang="en-US" dirty="0">
                <a:latin typeface="Times New Roman" charset="0"/>
                <a:ea typeface="MS PGothic" charset="-128"/>
              </a:rPr>
              <a:t>		i. Do you take insulin or pills that lower your blood sugar?</a:t>
            </a:r>
            <a:endParaRPr lang="en-IN" altLang="en-US" dirty="0">
              <a:latin typeface="Times New Roman" charset="0"/>
              <a:ea typeface="MS PGothic" charset="-128"/>
            </a:endParaRPr>
          </a:p>
          <a:p>
            <a:r>
              <a:rPr lang="en-US" altLang="en-US" dirty="0">
                <a:latin typeface="Times New Roman" charset="0"/>
                <a:ea typeface="MS PGothic" charset="-128"/>
              </a:rPr>
              <a:t>		ii. Do you wear an insulin pump? Is it working properly?</a:t>
            </a:r>
            <a:endParaRPr lang="en-IN" altLang="en-US" dirty="0">
              <a:latin typeface="Times New Roman" charset="0"/>
              <a:ea typeface="MS PGothic" charset="-128"/>
            </a:endParaRPr>
          </a:p>
          <a:p>
            <a:r>
              <a:rPr lang="en-US" altLang="en-US" dirty="0">
                <a:latin typeface="Times New Roman" charset="0"/>
                <a:ea typeface="MS PGothic" charset="-128"/>
              </a:rPr>
              <a:t> 		iii. Have you taken your usual insulin dose (or pills) today?</a:t>
            </a:r>
            <a:endParaRPr lang="en-IN" altLang="en-US" dirty="0">
              <a:latin typeface="Times New Roman" charset="0"/>
              <a:ea typeface="MS PGothic" charset="-128"/>
            </a:endParaRPr>
          </a:p>
          <a:p>
            <a:r>
              <a:rPr lang="en-US" altLang="en-US" dirty="0">
                <a:latin typeface="Times New Roman" charset="0"/>
                <a:ea typeface="MS PGothic" charset="-128"/>
              </a:rPr>
              <a:t>		iv. Have you eaten normally today?</a:t>
            </a:r>
            <a:endParaRPr lang="en-IN" altLang="en-US" dirty="0">
              <a:latin typeface="Times New Roman" charset="0"/>
              <a:ea typeface="MS PGothic" charset="-128"/>
            </a:endParaRPr>
          </a:p>
          <a:p>
            <a:r>
              <a:rPr lang="en-US" altLang="en-US" dirty="0">
                <a:latin typeface="Times New Roman" charset="0"/>
                <a:ea typeface="MS PGothic" charset="-128"/>
              </a:rPr>
              <a:t>		v. Have you had any illness, unusual amount of activity, or stress?</a:t>
            </a:r>
            <a:endParaRPr lang="en-IN" altLang="en-US" dirty="0">
              <a:latin typeface="Times New Roman" charset="0"/>
              <a:ea typeface="MS PGothic" charset="-128"/>
            </a:endParaRPr>
          </a:p>
          <a:p>
            <a:r>
              <a:rPr lang="en-US" altLang="en-US" dirty="0">
                <a:latin typeface="Times New Roman" charset="0"/>
                <a:ea typeface="MS PGothic" charset="-128"/>
              </a:rPr>
              <a:t>	b. Look for an emergency medical identification device (eg, wallet card, necklace, or bracelet).</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616E56F-FCE0-F54F-A0B6-B076314C30B7}" type="slidenum">
              <a:rPr lang="en-US" altLang="en-US" sz="1200"/>
              <a:pPr eaLnBrk="1" hangingPunct="1"/>
              <a:t>39</a:t>
            </a:fld>
            <a:endParaRPr lang="en-US" altLang="en-US" sz="1200" dirty="0"/>
          </a:p>
        </p:txBody>
      </p:sp>
    </p:spTree>
    <p:extLst>
      <p:ext uri="{BB962C8B-B14F-4D97-AF65-F5344CB8AC3E}">
        <p14:creationId xmlns:p14="http://schemas.microsoft.com/office/powerpoint/2010/main" val="12487728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Secondary assessment</a:t>
            </a:r>
            <a:endParaRPr lang="en-IN" altLang="en-US" dirty="0">
              <a:latin typeface="Times New Roman" charset="0"/>
              <a:ea typeface="MS PGothic" charset="-128"/>
            </a:endParaRPr>
          </a:p>
          <a:p>
            <a:r>
              <a:rPr lang="en-US" altLang="en-US" dirty="0">
                <a:latin typeface="Times New Roman" charset="0"/>
                <a:ea typeface="MS PGothic" charset="-128"/>
              </a:rPr>
              <a:t>	1. Physical examination</a:t>
            </a:r>
            <a:endParaRPr lang="en-IN" altLang="en-US" dirty="0">
              <a:latin typeface="Times New Roman" charset="0"/>
              <a:ea typeface="MS PGothic" charset="-128"/>
            </a:endParaRPr>
          </a:p>
          <a:p>
            <a:r>
              <a:rPr lang="en-US" altLang="en-US" dirty="0">
                <a:latin typeface="Times New Roman" charset="0"/>
                <a:ea typeface="MS PGothic" charset="-128"/>
              </a:rPr>
              <a:t>		a. Assess unresponsive patients from head to toe with a secondary assessment of the entire body</a:t>
            </a:r>
            <a:endParaRPr lang="en-IN" altLang="en-US" dirty="0">
              <a:latin typeface="Times New Roman" charset="0"/>
              <a:ea typeface="MS PGothic" charset="-128"/>
            </a:endParaRPr>
          </a:p>
          <a:p>
            <a:r>
              <a:rPr lang="en-US" altLang="en-US" dirty="0">
                <a:latin typeface="Times New Roman" charset="0"/>
                <a:ea typeface="MS PGothic" charset="-128"/>
              </a:rPr>
              <a:t>			i. Look for clues about the patient’s condition.</a:t>
            </a:r>
            <a:endParaRPr lang="en-IN" altLang="en-US" dirty="0">
              <a:latin typeface="Times New Roman" charset="0"/>
              <a:ea typeface="MS PGothic" charset="-128"/>
            </a:endParaRPr>
          </a:p>
          <a:p>
            <a:r>
              <a:rPr lang="en-US" altLang="en-US" dirty="0">
                <a:latin typeface="Times New Roman" charset="0"/>
                <a:ea typeface="MS PGothic" charset="-128"/>
              </a:rPr>
              <a:t>			ii. Be alert for secondary injury/illness (eg, trauma due to altered level of consciousness).</a:t>
            </a:r>
            <a:endParaRPr lang="en-IN" altLang="en-US" dirty="0">
              <a:latin typeface="Times New Roman" charset="0"/>
              <a:ea typeface="MS PGothic" charset="-128"/>
            </a:endParaRPr>
          </a:p>
          <a:p>
            <a:r>
              <a:rPr lang="en-US" altLang="en-US" dirty="0">
                <a:latin typeface="Times New Roman" charset="0"/>
                <a:ea typeface="MS PGothic" charset="-128"/>
              </a:rPr>
              <a:t>		b. When you suspect a diabetes-related problem, focus on mental status, ability to swallow, and ability to protect the airway.</a:t>
            </a:r>
            <a:endParaRPr lang="en-IN" altLang="en-US" dirty="0">
              <a:latin typeface="Times New Roman" charset="0"/>
              <a:ea typeface="MS PGothic" charset="-128"/>
            </a:endParaRPr>
          </a:p>
          <a:p>
            <a:r>
              <a:rPr lang="en-US" altLang="en-US" dirty="0">
                <a:latin typeface="Times New Roman" charset="0"/>
                <a:ea typeface="MS PGothic" charset="-128"/>
              </a:rPr>
              <a:t>			i. Obtain a Glasgow Coma Scale (GCS) score.</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9DE27DC-3661-364E-A442-E862853F6BDB}" type="slidenum">
              <a:rPr lang="en-US" altLang="en-US" sz="1200"/>
              <a:pPr eaLnBrk="1" hangingPunct="1"/>
              <a:t>40</a:t>
            </a:fld>
            <a:endParaRPr lang="en-US" altLang="en-US" sz="1200" dirty="0"/>
          </a:p>
        </p:txBody>
      </p:sp>
    </p:spTree>
    <p:extLst>
      <p:ext uri="{BB962C8B-B14F-4D97-AF65-F5344CB8AC3E}">
        <p14:creationId xmlns:p14="http://schemas.microsoft.com/office/powerpoint/2010/main" val="768380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 Introduction</a:t>
            </a:r>
          </a:p>
          <a:p>
            <a:r>
              <a:rPr lang="en-US" altLang="en-US" dirty="0">
                <a:latin typeface="Times New Roman" charset="0"/>
                <a:ea typeface="MS PGothic" charset="-128"/>
              </a:rPr>
              <a:t>A.    The human endocrine system directly or indirectly influences nearly every</a:t>
            </a:r>
            <a:r>
              <a:rPr lang="en-IN" altLang="en-US" dirty="0">
                <a:latin typeface="Times New Roman" charset="0"/>
                <a:ea typeface="MS PGothic" charset="-128"/>
              </a:rPr>
              <a:t> </a:t>
            </a:r>
            <a:r>
              <a:rPr lang="en-US" altLang="en-US" dirty="0">
                <a:latin typeface="Times New Roman" charset="0"/>
                <a:ea typeface="MS PGothic" charset="-128"/>
              </a:rPr>
              <a:t>cell,</a:t>
            </a:r>
            <a:r>
              <a:rPr lang="en-IN" altLang="en-US" dirty="0">
                <a:latin typeface="Times New Roman" charset="0"/>
                <a:ea typeface="MS PGothic" charset="-128"/>
              </a:rPr>
              <a:t> </a:t>
            </a:r>
            <a:r>
              <a:rPr lang="en-US" altLang="en-US" dirty="0">
                <a:latin typeface="Times New Roman" charset="0"/>
                <a:ea typeface="MS PGothic" charset="-128"/>
              </a:rPr>
              <a:t>organ</a:t>
            </a:r>
            <a:r>
              <a:rPr lang="en-IN" altLang="en-US" dirty="0">
                <a:latin typeface="Times New Roman" charset="0"/>
                <a:ea typeface="MS PGothic" charset="-128"/>
              </a:rPr>
              <a:t>, and function of the body.</a:t>
            </a:r>
          </a:p>
          <a:p>
            <a:r>
              <a:rPr lang="en-US" altLang="en-US" dirty="0">
                <a:latin typeface="Times New Roman" charset="0"/>
                <a:ea typeface="MS PGothic" charset="-128"/>
              </a:rPr>
              <a:t>B.    Endocrine disorders are often seen with a multiple of signs and symptoms.</a:t>
            </a:r>
            <a:endParaRPr lang="en-IN" altLang="en-US" dirty="0">
              <a:latin typeface="Times New Roman" charset="0"/>
              <a:ea typeface="MS PGothic" charset="-128"/>
            </a:endParaRPr>
          </a:p>
          <a:p>
            <a:endParaRPr lang="en-US" altLang="en-US" b="1" dirty="0">
              <a:latin typeface="Times New Roman" charset="0"/>
              <a:ea typeface="MS PGothic" charset="-128"/>
            </a:endParaRPr>
          </a:p>
          <a:p>
            <a:endParaRPr lang="en-US" altLang="en-US" dirty="0">
              <a:latin typeface="Times New Roman" charset="0"/>
              <a:ea typeface="MS PGothic" charset="-128"/>
            </a:endParaRP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6D77372-6BE0-BD4B-8C8F-B16EBF885393}" type="slidenum">
              <a:rPr lang="en-US" altLang="en-US" sz="1200"/>
              <a:pPr eaLnBrk="1" hangingPunct="1"/>
              <a:t>5</a:t>
            </a:fld>
            <a:endParaRPr lang="en-US" altLang="en-US" sz="1200" dirty="0"/>
          </a:p>
        </p:txBody>
      </p:sp>
    </p:spTree>
    <p:extLst>
      <p:ext uri="{BB962C8B-B14F-4D97-AF65-F5344CB8AC3E}">
        <p14:creationId xmlns:p14="http://schemas.microsoft.com/office/powerpoint/2010/main" val="16743196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Vital signs, including blood glucose level.</a:t>
            </a:r>
            <a:endParaRPr lang="en-IN" altLang="en-US" dirty="0">
              <a:latin typeface="Times New Roman" charset="0"/>
              <a:ea typeface="MS PGothic" charset="-128"/>
            </a:endParaRPr>
          </a:p>
          <a:p>
            <a:pPr marL="0" indent="0">
              <a:buNone/>
            </a:pPr>
            <a:r>
              <a:rPr lang="en-US" altLang="en-US" dirty="0">
                <a:latin typeface="Times New Roman" charset="0"/>
                <a:ea typeface="MS PGothic" charset="-128"/>
              </a:rPr>
              <a:t>         a. Use a glucometer, if available and protocols allow.</a:t>
            </a:r>
            <a:endParaRPr lang="en-IN" altLang="en-US" dirty="0">
              <a:latin typeface="Times New Roman" charset="0"/>
              <a:ea typeface="MS PGothic" charset="-128"/>
            </a:endParaRPr>
          </a:p>
          <a:p>
            <a:pPr marL="0" indent="0">
              <a:buNone/>
            </a:pPr>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Overall </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Hypoglycemia: respirations are normal to rapid, pulse is weak and rapid, and skin is typically pale and clammy with a low blood pressure</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Hyperglycemia: respirations may be deep and rapid; pulse may be rapid, weak, and thready; and skin may be warm and dry with a normal blood pressure</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791D1DE-9613-1343-A56A-DC1FAE884EE8}" type="slidenum">
              <a:rPr lang="en-US" altLang="en-US" sz="1200"/>
              <a:pPr eaLnBrk="1" hangingPunct="1"/>
              <a:t>41</a:t>
            </a:fld>
            <a:endParaRPr lang="en-US" altLang="en-US" sz="1200" dirty="0"/>
          </a:p>
        </p:txBody>
      </p:sp>
    </p:spTree>
    <p:extLst>
      <p:ext uri="{BB962C8B-B14F-4D97-AF65-F5344CB8AC3E}">
        <p14:creationId xmlns:p14="http://schemas.microsoft.com/office/powerpoint/2010/main" val="13593059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Portable glucometer</a:t>
            </a:r>
            <a:endParaRPr lang="en-IN" altLang="en-US" dirty="0">
              <a:latin typeface="Times New Roman" charset="0"/>
              <a:ea typeface="MS PGothic" charset="-128"/>
            </a:endParaRPr>
          </a:p>
          <a:p>
            <a:r>
              <a:rPr lang="en-US" altLang="en-US" dirty="0">
                <a:latin typeface="Times New Roman" charset="0"/>
                <a:ea typeface="MS PGothic" charset="-128"/>
              </a:rPr>
              <a:t>	i. Study the operator’s manual for proper use in the field.</a:t>
            </a:r>
            <a:endParaRPr lang="en-IN" altLang="en-US" dirty="0">
              <a:latin typeface="Times New Roman" charset="0"/>
              <a:ea typeface="MS PGothic" charset="-128"/>
            </a:endParaRPr>
          </a:p>
          <a:p>
            <a:r>
              <a:rPr lang="en-US" altLang="en-US" dirty="0">
                <a:latin typeface="Times New Roman" charset="0"/>
                <a:ea typeface="MS PGothic" charset="-128"/>
              </a:rPr>
              <a:t>	ii. Know the upper and lower ranges at which your glucometer functions.</a:t>
            </a:r>
            <a:endParaRPr lang="en-IN" altLang="en-US" dirty="0">
              <a:latin typeface="Times New Roman" charset="0"/>
              <a:ea typeface="MS PGothic" charset="-128"/>
            </a:endParaRPr>
          </a:p>
          <a:p>
            <a:r>
              <a:rPr lang="en-US" altLang="en-US" dirty="0">
                <a:latin typeface="Times New Roman" charset="0"/>
                <a:ea typeface="MS PGothic" charset="-128"/>
              </a:rPr>
              <a:t>	iii. Normal nonfasting adult and child blood glucose level range: 80 to 120 mg/dL; neonates should be above 70 mg/dL</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5549C08-A23B-DF44-8273-6D769ADBD3B6}" type="slidenum">
              <a:rPr lang="en-US" altLang="en-US" sz="1200"/>
              <a:pPr eaLnBrk="1" hangingPunct="1"/>
              <a:t>42</a:t>
            </a:fld>
            <a:endParaRPr lang="en-US" altLang="en-US" sz="1200" dirty="0"/>
          </a:p>
        </p:txBody>
      </p:sp>
    </p:spTree>
    <p:extLst>
      <p:ext uri="{BB962C8B-B14F-4D97-AF65-F5344CB8AC3E}">
        <p14:creationId xmlns:p14="http://schemas.microsoft.com/office/powerpoint/2010/main" val="9245018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Reassessment</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1.    Reassess the patient with diabetes frequently to assess changes.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a.    Improved mental status?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b.    Are ABCs intact?</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c.    How is patient reacting to interventions performed?</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d.    How must you adjust or change interventions?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e.    Base administration of glucose on serial glucometer readings or a deteriorating level of consciousness.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2.    Provide the indicated interventions.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a.    For hypoglycemic, conscious patients who can swallow :</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i.    Encourage patient to take glucose tablets, if available, or drink juice containing sugar.</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ii.   Administer gel preparation or sugar drink, if local protocol permits.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iii.  Provide rapid transport to hospital.</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3AAF793-7913-EE4F-A08E-D6D63002CA08}" type="slidenum">
              <a:rPr lang="en-US" altLang="en-US" sz="1200"/>
              <a:pPr eaLnBrk="1" hangingPunct="1"/>
              <a:t>43</a:t>
            </a:fld>
            <a:endParaRPr lang="en-US" altLang="en-US" sz="1200" dirty="0"/>
          </a:p>
        </p:txBody>
      </p:sp>
    </p:spTree>
    <p:extLst>
      <p:ext uri="{BB962C8B-B14F-4D97-AF65-F5344CB8AC3E}">
        <p14:creationId xmlns:p14="http://schemas.microsoft.com/office/powerpoint/2010/main" val="10583396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For unconscious, hypoglycemic patients, or patients with risk of aspiration:</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i.    Intravenous (IV) glucose or intramuscular (IM) or intranasal (IN) glucagon is needed, which most EMTs are not permitted to give.</a:t>
            </a:r>
            <a:endParaRPr lang="en-IN" altLang="en-US" dirty="0">
              <a:latin typeface="Times New Roman" charset="0"/>
              <a:ea typeface="MS PGothic" charset="-128"/>
            </a:endParaRPr>
          </a:p>
          <a:p>
            <a:r>
              <a:rPr lang="en-US" altLang="en-US" dirty="0">
                <a:latin typeface="Times New Roman" charset="0"/>
                <a:ea typeface="MS PGothic" charset="-128"/>
              </a:rPr>
              <a:t>c.    If in doubt whether that patient has symptomatic hyperglycemia or hypoglycemia, most protocols will err on the side of giving glucose.</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7C6A7DD-B592-B944-B7CE-5717FF11AEDF}" type="slidenum">
              <a:rPr lang="en-US" altLang="en-US" sz="1200"/>
              <a:pPr eaLnBrk="1" hangingPunct="1"/>
              <a:t>44</a:t>
            </a:fld>
            <a:endParaRPr lang="en-US" altLang="en-US" sz="1200" dirty="0"/>
          </a:p>
        </p:txBody>
      </p:sp>
    </p:spTree>
    <p:extLst>
      <p:ext uri="{BB962C8B-B14F-4D97-AF65-F5344CB8AC3E}">
        <p14:creationId xmlns:p14="http://schemas.microsoft.com/office/powerpoint/2010/main" val="20553868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Determining blood glucose level in a patient with diagnosed diabetes can be difficult when signs and symptoms are confusing and you have no way to test for a blood glucose value. In these situations: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a.    Perform a thorough assessment.</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b.    Contact the hospital to help sort out the signs and symptoms. </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F626676-BBB2-134A-B920-296B990A0DA0}" type="slidenum">
              <a:rPr lang="en-US" altLang="en-US" sz="1200"/>
              <a:pPr eaLnBrk="1" hangingPunct="1"/>
              <a:t>45</a:t>
            </a:fld>
            <a:endParaRPr lang="en-US" altLang="en-US" sz="1200" dirty="0"/>
          </a:p>
        </p:txBody>
      </p:sp>
    </p:spTree>
    <p:extLst>
      <p:ext uri="{BB962C8B-B14F-4D97-AF65-F5344CB8AC3E}">
        <p14:creationId xmlns:p14="http://schemas.microsoft.com/office/powerpoint/2010/main" val="4654305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Coordinate communication and documentation.</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a.    Patients who refuse transport because their symptoms improve after taking oral glucose may require even more thorough documentation. </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C800DF5-B82D-7746-BB24-FEEF4CEC8EEE}" type="slidenum">
              <a:rPr lang="en-US" altLang="en-US" sz="1200"/>
              <a:pPr eaLnBrk="1" hangingPunct="1"/>
              <a:t>46</a:t>
            </a:fld>
            <a:endParaRPr lang="en-US" altLang="en-US" sz="1200" dirty="0"/>
          </a:p>
        </p:txBody>
      </p:sp>
    </p:spTree>
    <p:extLst>
      <p:ext uri="{BB962C8B-B14F-4D97-AF65-F5344CB8AC3E}">
        <p14:creationId xmlns:p14="http://schemas.microsoft.com/office/powerpoint/2010/main" val="13558618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 Emergency Medical Care for Diabetic Emergencies</a:t>
            </a:r>
          </a:p>
          <a:p>
            <a:r>
              <a:rPr lang="en-US" altLang="en-US" dirty="0">
                <a:latin typeface="Times New Roman" charset="0"/>
                <a:ea typeface="MS PGothic" charset="-128"/>
              </a:rPr>
              <a:t>A.    Giving oral glucose</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1.    Three types of oral glucose preparations available commercially</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a.    Rapidly dissolving gel</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b.    Large chewable tablets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c.    Liquid formulation</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8F2DB49-BEBC-5D4B-A591-3431B14C265D}" type="slidenum">
              <a:rPr lang="en-US" altLang="en-US" sz="1200"/>
              <a:pPr eaLnBrk="1" hangingPunct="1"/>
              <a:t>47</a:t>
            </a:fld>
            <a:endParaRPr lang="en-US" altLang="en-US" sz="1200" dirty="0"/>
          </a:p>
        </p:txBody>
      </p:sp>
    </p:spTree>
    <p:extLst>
      <p:ext uri="{BB962C8B-B14F-4D97-AF65-F5344CB8AC3E}">
        <p14:creationId xmlns:p14="http://schemas.microsoft.com/office/powerpoint/2010/main" val="10219245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The only contraindications are the inability to swallow and unconsciousness.</a:t>
            </a:r>
            <a:endParaRPr lang="en-IN" altLang="en-US" dirty="0">
              <a:latin typeface="Times New Roman" charset="0"/>
              <a:ea typeface="MS PGothic" charset="-128"/>
            </a:endParaRPr>
          </a:p>
          <a:p>
            <a:r>
              <a:rPr lang="en-US" altLang="en-US" dirty="0">
                <a:latin typeface="Times New Roman" charset="0"/>
                <a:ea typeface="MS PGothic" charset="-128"/>
              </a:rPr>
              <a:t>3.    Wear gloves before putting anything in the patient’s mouth. </a:t>
            </a:r>
            <a:endParaRPr lang="en-IN" altLang="en-US" dirty="0">
              <a:latin typeface="Times New Roman" charset="0"/>
              <a:ea typeface="MS PGothic" charset="-128"/>
            </a:endParaRPr>
          </a:p>
          <a:p>
            <a:r>
              <a:rPr lang="en-US" altLang="en-US" dirty="0">
                <a:latin typeface="Times New Roman" charset="0"/>
                <a:ea typeface="MS PGothic" charset="-128"/>
              </a:rPr>
              <a:t>4.    Follow local protocols for glucose administration.</a:t>
            </a:r>
            <a:endParaRPr lang="en-IN" altLang="en-US" dirty="0">
              <a:latin typeface="Times New Roman" charset="0"/>
              <a:ea typeface="MS PGothic" charset="-128"/>
            </a:endParaRPr>
          </a:p>
          <a:p>
            <a:r>
              <a:rPr lang="en-US" altLang="en-US" dirty="0">
                <a:latin typeface="Times New Roman" charset="0"/>
                <a:ea typeface="MS PGothic" charset="-128"/>
              </a:rPr>
              <a:t>5.    Reassess the patient frequently. </a:t>
            </a:r>
            <a:endParaRPr lang="en-IN" altLang="en-US" dirty="0">
              <a:latin typeface="Times New Roman" charset="0"/>
              <a:ea typeface="MS PGothic" charset="-128"/>
            </a:endParaRPr>
          </a:p>
          <a:p>
            <a:r>
              <a:rPr lang="en-US" altLang="en-US" dirty="0">
                <a:latin typeface="Times New Roman" charset="0"/>
                <a:ea typeface="MS PGothic" charset="-128"/>
              </a:rPr>
              <a:t>6.    Provide transport to the next level of care.</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D289594-2E52-EE4F-843A-5C8A17C6BCBA}" type="slidenum">
              <a:rPr lang="en-US" altLang="en-US" sz="1200"/>
              <a:pPr eaLnBrk="1" hangingPunct="1"/>
              <a:t>48</a:t>
            </a:fld>
            <a:endParaRPr lang="en-US" altLang="en-US" sz="1200" dirty="0"/>
          </a:p>
        </p:txBody>
      </p:sp>
    </p:spTree>
    <p:extLst>
      <p:ext uri="{BB962C8B-B14F-4D97-AF65-F5344CB8AC3E}">
        <p14:creationId xmlns:p14="http://schemas.microsoft.com/office/powerpoint/2010/main" val="20593884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 The Presentation of Hypoglycemia</a:t>
            </a:r>
          </a:p>
          <a:p>
            <a:r>
              <a:rPr lang="en-US" altLang="en-US" dirty="0">
                <a:latin typeface="Times New Roman" charset="0"/>
                <a:ea typeface="MS PGothic" charset="-128"/>
              </a:rPr>
              <a:t>A.    Seizures</a:t>
            </a:r>
            <a:endParaRPr lang="en-IN" altLang="en-US" dirty="0">
              <a:latin typeface="Times New Roman" charset="0"/>
              <a:ea typeface="MS PGothic"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latin typeface="Times New Roman" charset="0"/>
                <a:ea typeface="MS PGothic" charset="-128"/>
              </a:rPr>
              <a:t>       </a:t>
            </a:r>
            <a:r>
              <a:rPr lang="en-US" altLang="en-US" dirty="0">
                <a:latin typeface="Times New Roman" charset="0"/>
                <a:ea typeface="MS PGothic" charset="-128"/>
              </a:rPr>
              <a:t>1.   </a:t>
            </a:r>
            <a:r>
              <a:rPr lang="en-US" sz="1200" kern="1200" dirty="0">
                <a:solidFill>
                  <a:schemeClr val="tx1"/>
                </a:solidFill>
                <a:effectLst/>
                <a:latin typeface="Times New Roman" pitchFamily="18" charset="0"/>
                <a:ea typeface="MS PGothic" pitchFamily="34" charset="-128"/>
                <a:cs typeface="MS PGothic" charset="0"/>
              </a:rPr>
              <a:t> Hypoglycemia is a possible cause of seizures. </a:t>
            </a:r>
          </a:p>
          <a:p>
            <a:r>
              <a:rPr lang="en-US" altLang="en-US" dirty="0">
                <a:latin typeface="Times New Roman" charset="0"/>
                <a:ea typeface="MS PGothic" charset="-128"/>
              </a:rPr>
              <a:t>       2.    Though brief seizures are not harmful, they may indicate a potentially life-threatening underlying condition.</a:t>
            </a:r>
            <a:endParaRPr lang="en-IN" altLang="en-US" dirty="0">
              <a:latin typeface="Times New Roman" charset="0"/>
              <a:ea typeface="MS PGothic" charset="-128"/>
            </a:endParaRPr>
          </a:p>
          <a:p>
            <a:r>
              <a:rPr lang="en-US" altLang="en-US" dirty="0">
                <a:latin typeface="Times New Roman" charset="0"/>
                <a:ea typeface="MS PGothic" charset="-128"/>
              </a:rPr>
              <a:t>       3.    Management</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a.    Ensure that the airway is clear.</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b.    Place the patient on his or her side if there is no possibility of cervical spine trauma.</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c.    Do not place anything in the patient’s mouth (eg, bite stick or oral airway).</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d.    Have suctioning equipment ready in case the patient vomits.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e.    If the patient is cyanotic or appears to be breathing inadequately, provide oxygen or artificial ventilations.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f.    Transport promptly.</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1D13A33-BDD0-3E4B-AD4C-3AB72A5F56EB}" type="slidenum">
              <a:rPr lang="en-US" altLang="en-US" sz="1200"/>
              <a:pPr eaLnBrk="1" hangingPunct="1"/>
              <a:t>49</a:t>
            </a:fld>
            <a:endParaRPr lang="en-US" altLang="en-US" sz="1200" dirty="0"/>
          </a:p>
        </p:txBody>
      </p:sp>
    </p:spTree>
    <p:extLst>
      <p:ext uri="{BB962C8B-B14F-4D97-AF65-F5344CB8AC3E}">
        <p14:creationId xmlns:p14="http://schemas.microsoft.com/office/powerpoint/2010/main" val="11481606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Altered mental status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1.    May be caused by complications of diabetes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a.    Hypoglycemia</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b.    Ketoacidosis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2.    Use the mnemonic AEIOU-TIPS.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a.    Always suspect and check for low blood glucose in a patient with altered mental status.</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BCA9C56-E56C-AA45-9273-B0B375203481}" type="slidenum">
              <a:rPr lang="en-US" altLang="en-US" sz="1200"/>
              <a:pPr eaLnBrk="1" hangingPunct="1"/>
              <a:t>50</a:t>
            </a:fld>
            <a:endParaRPr lang="en-US" altLang="en-US" sz="1200" dirty="0"/>
          </a:p>
        </p:txBody>
      </p:sp>
    </p:spTree>
    <p:extLst>
      <p:ext uri="{BB962C8B-B14F-4D97-AF65-F5344CB8AC3E}">
        <p14:creationId xmlns:p14="http://schemas.microsoft.com/office/powerpoint/2010/main" val="380347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Hematologic emergencies</a:t>
            </a:r>
            <a:endParaRPr lang="en-IN" altLang="en-US" dirty="0">
              <a:latin typeface="Times New Roman" charset="0"/>
              <a:ea typeface="MS PGothic" charset="-128"/>
            </a:endParaRPr>
          </a:p>
          <a:p>
            <a:r>
              <a:rPr lang="en-US" altLang="en-US" dirty="0">
                <a:latin typeface="Times New Roman" charset="0"/>
                <a:ea typeface="MS PGothic" charset="-128"/>
              </a:rPr>
              <a:t>       1.    Difficult to assess and treat in a prehospital setting</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911B432-8CDA-E04C-B77D-CAA0093EFEB0}" type="slidenum">
              <a:rPr lang="en-US" altLang="en-US" sz="1200"/>
              <a:pPr eaLnBrk="1" hangingPunct="1"/>
              <a:t>6</a:t>
            </a:fld>
            <a:endParaRPr lang="en-US" altLang="en-US" sz="1200" dirty="0"/>
          </a:p>
        </p:txBody>
      </p:sp>
    </p:spTree>
    <p:extLst>
      <p:ext uri="{BB962C8B-B14F-4D97-AF65-F5344CB8AC3E}">
        <p14:creationId xmlns:p14="http://schemas.microsoft.com/office/powerpoint/2010/main" val="18122317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3.    Management</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a.    Ensure that the airway is clear.</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b.    Be prepared to provide artificial ventilations.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c.    Be prepared to suction if the patient vomits.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d.    Provide prompt transport.</a:t>
            </a:r>
            <a:endParaRPr lang="en-IN" altLang="en-US" dirty="0">
              <a:latin typeface="Times New Roman" charset="0"/>
              <a:ea typeface="MS PGothic" charset="-128"/>
            </a:endParaRPr>
          </a:p>
          <a:p>
            <a:r>
              <a:rPr lang="en-US" altLang="en-US" dirty="0">
                <a:latin typeface="Times New Roman" charset="0"/>
                <a:ea typeface="MS PGothic" charset="-128"/>
              </a:rPr>
              <a:t>C.    Misdiagnosis of neurologic dysfunction</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1.    Occasionally patients with diabetic emergencies are thought to be intoxicated.</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33D1DF0-12F0-4547-B229-59170D443564}" type="slidenum">
              <a:rPr lang="en-US" altLang="en-US" sz="1200"/>
              <a:pPr eaLnBrk="1" hangingPunct="1"/>
              <a:t>51</a:t>
            </a:fld>
            <a:endParaRPr lang="en-US" altLang="en-US" sz="1200" dirty="0"/>
          </a:p>
        </p:txBody>
      </p:sp>
    </p:spTree>
    <p:extLst>
      <p:ext uri="{BB962C8B-B14F-4D97-AF65-F5344CB8AC3E}">
        <p14:creationId xmlns:p14="http://schemas.microsoft.com/office/powerpoint/2010/main" val="15899561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A diabetic patient confined by police is at risk.</a:t>
            </a:r>
            <a:endParaRPr lang="en-IN" altLang="en-US" dirty="0">
              <a:latin typeface="Times New Roman" charset="0"/>
              <a:ea typeface="MS PGothic" charset="-128"/>
            </a:endParaRPr>
          </a:p>
          <a:p>
            <a:r>
              <a:rPr lang="en-US" altLang="en-US" dirty="0">
                <a:latin typeface="Times New Roman" charset="0"/>
                <a:ea typeface="MS PGothic" charset="-128"/>
              </a:rPr>
              <a:t>3.    An emergency medical identification bracelet, necklace, or card may help to save the patient’s life in such situations.</a:t>
            </a:r>
            <a:endParaRPr lang="en-IN" altLang="en-US" dirty="0">
              <a:latin typeface="Times New Roman" charset="0"/>
              <a:ea typeface="MS PGothic" charset="-128"/>
            </a:endParaRPr>
          </a:p>
          <a:p>
            <a:r>
              <a:rPr lang="en-US" altLang="en-US" dirty="0">
                <a:latin typeface="Times New Roman" charset="0"/>
                <a:ea typeface="MS PGothic" charset="-128"/>
              </a:rPr>
              <a:t>4.    A blood glucose test performed at the scene (if protocols allow) or in the ED will identify the real problem.</a:t>
            </a:r>
            <a:endParaRPr lang="en-IN" altLang="en-US" dirty="0">
              <a:latin typeface="Times New Roman" charset="0"/>
              <a:ea typeface="MS PGothic" charset="-128"/>
            </a:endParaRPr>
          </a:p>
          <a:p>
            <a:r>
              <a:rPr lang="en-US" altLang="en-US" dirty="0">
                <a:latin typeface="Times New Roman" charset="0"/>
                <a:ea typeface="MS PGothic" charset="-128"/>
              </a:rPr>
              <a:t>5.    Be alert to the potential for diabetes and alcoholism to coexist in a patient.</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31D7556-C47C-B748-A6D5-F2B3EA00FC30}" type="slidenum">
              <a:rPr lang="en-US" altLang="en-US" sz="1200"/>
              <a:pPr eaLnBrk="1" hangingPunct="1"/>
              <a:t>52</a:t>
            </a:fld>
            <a:endParaRPr lang="en-US" altLang="en-US" sz="1200" dirty="0"/>
          </a:p>
        </p:txBody>
      </p:sp>
    </p:spTree>
    <p:extLst>
      <p:ext uri="{BB962C8B-B14F-4D97-AF65-F5344CB8AC3E}">
        <p14:creationId xmlns:p14="http://schemas.microsoft.com/office/powerpoint/2010/main" val="12545816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Relationship to airway management</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1.    May not have a gag reflex, and vomit or tongue may obstruct the airway.</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2.    Carefully monitor the airway.</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3.    Place the patient in a lateral recumbent position.</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4.    Make sure that suction is readily available.</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68F06ED-7EB1-9E48-8FE6-13895995ADDA}" type="slidenum">
              <a:rPr lang="en-US" altLang="en-US" sz="1200"/>
              <a:pPr eaLnBrk="1" hangingPunct="1"/>
              <a:t>53</a:t>
            </a:fld>
            <a:endParaRPr lang="en-US" altLang="en-US" sz="1200" dirty="0"/>
          </a:p>
        </p:txBody>
      </p:sp>
    </p:spTree>
    <p:extLst>
      <p:ext uri="{BB962C8B-B14F-4D97-AF65-F5344CB8AC3E}">
        <p14:creationId xmlns:p14="http://schemas.microsoft.com/office/powerpoint/2010/main" val="17597486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VII. Hematologic Emergencies</a:t>
            </a:r>
          </a:p>
          <a:p>
            <a:r>
              <a:rPr lang="en-US" altLang="en-US" dirty="0">
                <a:latin typeface="Times New Roman" charset="0"/>
                <a:ea typeface="MS PGothic" charset="-128"/>
              </a:rPr>
              <a:t>A.    Hematology is the study of blood-related diseases.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1.    Three disorders that can create a prehospital emergency:</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a.    Sickle cell disease</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b.    Hemophilia A</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c.    Thrombophilia</a:t>
            </a:r>
          </a:p>
          <a:p>
            <a:r>
              <a:rPr lang="en-US" altLang="en-US" baseline="0" dirty="0">
                <a:latin typeface="Times New Roman" charset="0"/>
                <a:ea typeface="MS PGothic" charset="-128"/>
              </a:rPr>
              <a:t>              </a:t>
            </a:r>
            <a:r>
              <a:rPr lang="en-US" altLang="en-US" baseline="0" dirty="0" err="1">
                <a:latin typeface="Times New Roman" charset="0"/>
                <a:ea typeface="MS PGothic" charset="-128"/>
              </a:rPr>
              <a:t>d.</a:t>
            </a:r>
            <a:r>
              <a:rPr lang="en-US" altLang="en-US" baseline="0" dirty="0">
                <a:latin typeface="Times New Roman" charset="0"/>
                <a:ea typeface="MS PGothic" charset="-128"/>
              </a:rPr>
              <a:t>    Anemia</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AE0E087-5F84-814D-80DA-1FCBFF3E1C10}" type="slidenum">
              <a:rPr lang="en-US" altLang="en-US" sz="1200"/>
              <a:pPr eaLnBrk="1" hangingPunct="1"/>
              <a:t>54</a:t>
            </a:fld>
            <a:endParaRPr lang="en-US" altLang="en-US" sz="1200" dirty="0"/>
          </a:p>
        </p:txBody>
      </p:sp>
    </p:spTree>
    <p:extLst>
      <p:ext uri="{BB962C8B-B14F-4D97-AF65-F5344CB8AC3E}">
        <p14:creationId xmlns:p14="http://schemas.microsoft.com/office/powerpoint/2010/main" val="9511438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VIII. Anatomy and Physiology</a:t>
            </a:r>
          </a:p>
          <a:p>
            <a:r>
              <a:rPr lang="en-US" altLang="en-US" dirty="0">
                <a:latin typeface="Times New Roman" charset="0"/>
                <a:ea typeface="MS PGothic" charset="-128"/>
              </a:rPr>
              <a:t>A.    Blood is made up of four components: erythrocytes, leukocytes, platelets, and plasma. </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1.    Each of the components of the blood serves a purpose in maintaining the body’s homeostatic balance. </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2.    Red blood cells contain hemoglobin, which carries oxygen to the tissues.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3.    White blood</a:t>
            </a:r>
            <a:r>
              <a:rPr lang="en-US" altLang="en-US" baseline="0" dirty="0">
                <a:latin typeface="Times New Roman" charset="0"/>
                <a:ea typeface="MS PGothic" charset="-128"/>
              </a:rPr>
              <a:t> cells respond to infection and c</a:t>
            </a:r>
            <a:r>
              <a:rPr lang="en-US" altLang="en-US" dirty="0">
                <a:latin typeface="Times New Roman" charset="0"/>
                <a:ea typeface="MS PGothic" charset="-128"/>
              </a:rPr>
              <a:t>ollect dead cells and provide for their correct disposal.</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4.</a:t>
            </a:r>
            <a:r>
              <a:rPr lang="en-US" altLang="en-US" baseline="0" dirty="0">
                <a:latin typeface="Times New Roman" charset="0"/>
                <a:ea typeface="MS PGothic" charset="-128"/>
              </a:rPr>
              <a:t>    </a:t>
            </a:r>
            <a:r>
              <a:rPr lang="en-US" altLang="en-US" dirty="0">
                <a:latin typeface="Times New Roman" charset="0"/>
                <a:ea typeface="MS PGothic" charset="-128"/>
              </a:rPr>
              <a:t>Platelets are essential for clot formation</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5.    Plasma serves as the transportation medium for blood components, proteins, and minerals.</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ED35375-2141-C849-A41E-374C913F4362}" type="slidenum">
              <a:rPr lang="en-US" altLang="en-US" sz="1200"/>
              <a:pPr eaLnBrk="1" hangingPunct="1"/>
              <a:t>55</a:t>
            </a:fld>
            <a:endParaRPr lang="en-US" altLang="en-US" sz="1200" dirty="0"/>
          </a:p>
        </p:txBody>
      </p:sp>
    </p:spTree>
    <p:extLst>
      <p:ext uri="{BB962C8B-B14F-4D97-AF65-F5344CB8AC3E}">
        <p14:creationId xmlns:p14="http://schemas.microsoft.com/office/powerpoint/2010/main" val="59144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IX. Pathophysiology</a:t>
            </a:r>
          </a:p>
          <a:p>
            <a:r>
              <a:rPr lang="en-US" altLang="en-US" dirty="0">
                <a:latin typeface="Times New Roman" charset="0"/>
                <a:ea typeface="MS PGothic" charset="-128"/>
              </a:rPr>
              <a:t>A.    Sickle cell disease, also called </a:t>
            </a:r>
            <a:r>
              <a:rPr lang="en-US" altLang="en-US" i="1" dirty="0">
                <a:latin typeface="Times New Roman" charset="0"/>
                <a:ea typeface="MS PGothic" charset="-128"/>
              </a:rPr>
              <a:t>hemoglobin S disease</a:t>
            </a:r>
            <a:r>
              <a:rPr lang="en-US" altLang="en-US" dirty="0">
                <a:latin typeface="Times New Roman" charset="0"/>
                <a:ea typeface="MS PGothic" charset="-128"/>
              </a:rPr>
              <a:t> </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1.    An inherited blood disorder that affects RBCs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2.    Found predominantly in people of African, Caribbean, and South American ancestry</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3.    People with sickle cell disease have misshapen RBCs that lead to dysfunction in oxygen binding and unintentional clot formation.</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a.    Clots may result in a blockage known as vasoocclusive crisis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b.    Can result in hypoxia, substantial pain, and organ damage</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021C0B4-1DF3-8844-8958-B4E75D61FE68}" type="slidenum">
              <a:rPr lang="en-US" altLang="en-US" sz="1200"/>
              <a:pPr eaLnBrk="1" hangingPunct="1"/>
              <a:t>56</a:t>
            </a:fld>
            <a:endParaRPr lang="en-US" altLang="en-US" sz="1200" dirty="0"/>
          </a:p>
        </p:txBody>
      </p:sp>
    </p:spTree>
    <p:extLst>
      <p:ext uri="{BB962C8B-B14F-4D97-AF65-F5344CB8AC3E}">
        <p14:creationId xmlns:p14="http://schemas.microsoft.com/office/powerpoint/2010/main" val="6202831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Sickled cells have a short life span, resulting in more cellular waste products in the bloodstream and contributing to sludging (clumping) of the blood. </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a.    Maintaining hydration is important, as insufficient hydration leads to increased clumping.</a:t>
            </a:r>
            <a:endParaRPr lang="en-IN" altLang="en-US" dirty="0">
              <a:latin typeface="Times New Roman" charset="0"/>
              <a:ea typeface="MS PGothic" charset="-128"/>
            </a:endParaRPr>
          </a:p>
          <a:p>
            <a:pPr marL="228600" indent="-228600">
              <a:buAutoNum type="arabicPeriod" startAt="5"/>
            </a:pPr>
            <a:r>
              <a:rPr lang="en-US" altLang="en-US" dirty="0">
                <a:latin typeface="Times New Roman" charset="0"/>
                <a:ea typeface="MS PGothic" charset="-128"/>
              </a:rPr>
              <a:t>Complications associated with sickle cell disease include:</a:t>
            </a:r>
            <a:endParaRPr lang="en-IN" altLang="en-US" dirty="0">
              <a:latin typeface="Times New Roman" charset="0"/>
              <a:ea typeface="MS PGothic" charset="-128"/>
            </a:endParaRPr>
          </a:p>
          <a:p>
            <a:pPr marL="0" indent="0">
              <a:buNone/>
            </a:pPr>
            <a:r>
              <a:rPr lang="en-US" altLang="en-US" dirty="0">
                <a:latin typeface="Times New Roman" charset="0"/>
                <a:ea typeface="MS PGothic" charset="-128"/>
              </a:rPr>
              <a:t>       a.    Anemia</a:t>
            </a:r>
            <a:endParaRPr lang="en-IN" altLang="en-US" dirty="0">
              <a:latin typeface="Times New Roman" charset="0"/>
              <a:ea typeface="MS PGothic" charset="-128"/>
            </a:endParaRPr>
          </a:p>
          <a:p>
            <a:pPr marL="0" indent="0">
              <a:buNone/>
            </a:pPr>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baseline="0" dirty="0">
                <a:latin typeface="Times New Roman" charset="0"/>
                <a:ea typeface="MS PGothic" charset="-128"/>
              </a:rPr>
              <a:t>    </a:t>
            </a:r>
            <a:r>
              <a:rPr lang="en-US" altLang="en-US" dirty="0">
                <a:latin typeface="Times New Roman" charset="0"/>
                <a:ea typeface="MS PGothic" charset="-128"/>
              </a:rPr>
              <a:t>Gallstones</a:t>
            </a:r>
            <a:endParaRPr lang="en-IN" altLang="en-US" dirty="0">
              <a:latin typeface="Times New Roman" charset="0"/>
              <a:ea typeface="MS PGothic" charset="-128"/>
            </a:endParaRPr>
          </a:p>
          <a:p>
            <a:pPr marL="0" indent="0">
              <a:buNone/>
            </a:pPr>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Jaundice</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Splenic dysfunction </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D394EC3-24AF-B542-A9BD-9588C5133608}" type="slidenum">
              <a:rPr lang="en-US" altLang="en-US" sz="1200"/>
              <a:pPr eaLnBrk="1" hangingPunct="1"/>
              <a:t>57</a:t>
            </a:fld>
            <a:endParaRPr lang="en-US" altLang="en-US" sz="1200" dirty="0"/>
          </a:p>
        </p:txBody>
      </p:sp>
    </p:spTree>
    <p:extLst>
      <p:ext uri="{BB962C8B-B14F-4D97-AF65-F5344CB8AC3E}">
        <p14:creationId xmlns:p14="http://schemas.microsoft.com/office/powerpoint/2010/main" val="12131450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Vascular occlusion with ischemia:</a:t>
            </a:r>
            <a:endParaRPr lang="en-IN" altLang="en-US" dirty="0">
              <a:latin typeface="Times New Roman" charset="0"/>
              <a:ea typeface="MS PGothic" charset="-128"/>
            </a:endParaRPr>
          </a:p>
          <a:p>
            <a:r>
              <a:rPr lang="en-US" altLang="en-US" dirty="0">
                <a:latin typeface="Times New Roman" charset="0"/>
                <a:ea typeface="MS PGothic" charset="-128"/>
              </a:rPr>
              <a:t>	i.    Acute chest syndrome (hypoxia, dyspnea, chest discomfort, and fever)</a:t>
            </a:r>
            <a:endParaRPr lang="en-IN" altLang="en-US" dirty="0">
              <a:latin typeface="Times New Roman" charset="0"/>
              <a:ea typeface="MS PGothic" charset="-128"/>
            </a:endParaRPr>
          </a:p>
          <a:p>
            <a:r>
              <a:rPr lang="en-US" altLang="en-US" dirty="0">
                <a:latin typeface="Times New Roman" charset="0"/>
                <a:ea typeface="MS PGothic" charset="-128"/>
              </a:rPr>
              <a:t>	ii.    Stroke</a:t>
            </a:r>
            <a:endParaRPr lang="en-IN" altLang="en-US" dirty="0">
              <a:latin typeface="Times New Roman" charset="0"/>
              <a:ea typeface="MS PGothic" charset="-128"/>
            </a:endParaRPr>
          </a:p>
          <a:p>
            <a:r>
              <a:rPr lang="en-US" altLang="en-US" dirty="0">
                <a:latin typeface="Times New Roman" charset="0"/>
                <a:ea typeface="MS PGothic" charset="-128"/>
              </a:rPr>
              <a:t>	iii.   Joint necrosis</a:t>
            </a:r>
            <a:endParaRPr lang="en-IN" altLang="en-US" dirty="0">
              <a:latin typeface="Times New Roman" charset="0"/>
              <a:ea typeface="MS PGothic" charset="-128"/>
            </a:endParaRPr>
          </a:p>
          <a:p>
            <a:r>
              <a:rPr lang="en-US" altLang="en-US" dirty="0">
                <a:latin typeface="Times New Roman" charset="0"/>
                <a:ea typeface="MS PGothic" charset="-128"/>
              </a:rPr>
              <a:t>	iv.   Pain crises</a:t>
            </a:r>
            <a:endParaRPr lang="en-IN" altLang="en-US" dirty="0">
              <a:latin typeface="Times New Roman" charset="0"/>
              <a:ea typeface="MS PGothic" charset="-128"/>
            </a:endParaRPr>
          </a:p>
          <a:p>
            <a:r>
              <a:rPr lang="en-US" altLang="en-US" dirty="0">
                <a:latin typeface="Times New Roman" charset="0"/>
                <a:ea typeface="MS PGothic" charset="-128"/>
              </a:rPr>
              <a:t>	v.    Acute and chronic organ dysfunction/failure</a:t>
            </a:r>
            <a:endParaRPr lang="en-IN" altLang="en-US" dirty="0">
              <a:latin typeface="Times New Roman" charset="0"/>
              <a:ea typeface="MS PGothic" charset="-128"/>
            </a:endParaRPr>
          </a:p>
          <a:p>
            <a:r>
              <a:rPr lang="en-US" altLang="en-US" dirty="0">
                <a:latin typeface="Times New Roman" charset="0"/>
                <a:ea typeface="MS PGothic" charset="-128"/>
              </a:rPr>
              <a:t>	vi.   Retinal hemorrhages</a:t>
            </a:r>
            <a:endParaRPr lang="en-IN" altLang="en-US" dirty="0">
              <a:latin typeface="Times New Roman" charset="0"/>
              <a:ea typeface="MS PGothic" charset="-128"/>
            </a:endParaRPr>
          </a:p>
          <a:p>
            <a:r>
              <a:rPr lang="en-US" altLang="en-US" dirty="0">
                <a:latin typeface="Times New Roman" charset="0"/>
                <a:ea typeface="MS PGothic" charset="-128"/>
              </a:rPr>
              <a:t>	vii.  Increased risk of infection</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733FCB4-EAAC-7E4C-9345-8AEC684C7629}" type="slidenum">
              <a:rPr lang="en-US" altLang="en-US" sz="1200"/>
              <a:pPr eaLnBrk="1" hangingPunct="1"/>
              <a:t>58</a:t>
            </a:fld>
            <a:endParaRPr lang="en-US" altLang="en-US" sz="1200" dirty="0"/>
          </a:p>
        </p:txBody>
      </p:sp>
    </p:spTree>
    <p:extLst>
      <p:ext uri="{BB962C8B-B14F-4D97-AF65-F5344CB8AC3E}">
        <p14:creationId xmlns:p14="http://schemas.microsoft.com/office/powerpoint/2010/main" val="11192115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Many of these complications are very painful and potentially life threatening. </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a.    The patient is also more susceptible to infections. </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A457A29-6F0E-5046-B48F-A51FFE0AC2D6}" type="slidenum">
              <a:rPr lang="en-US" altLang="en-US" sz="1200"/>
              <a:pPr eaLnBrk="1" hangingPunct="1"/>
              <a:t>59</a:t>
            </a:fld>
            <a:endParaRPr lang="en-US" altLang="en-US" sz="1200" dirty="0"/>
          </a:p>
        </p:txBody>
      </p:sp>
    </p:spTree>
    <p:extLst>
      <p:ext uri="{BB962C8B-B14F-4D97-AF65-F5344CB8AC3E}">
        <p14:creationId xmlns:p14="http://schemas.microsoft.com/office/powerpoint/2010/main" val="7796601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Clotting disorders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1.    Hemophilia</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a.    Rare: only about 20,000 Americans have the disorder.</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i.    Hemophilia A affects mostly males.</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5468496-820F-E547-813D-6A03B3B0EB4B}" type="slidenum">
              <a:rPr lang="en-US" altLang="en-US" sz="1200"/>
              <a:pPr eaLnBrk="1" hangingPunct="1"/>
              <a:t>60</a:t>
            </a:fld>
            <a:endParaRPr lang="en-US" altLang="en-US" sz="1200" dirty="0"/>
          </a:p>
        </p:txBody>
      </p:sp>
    </p:spTree>
    <p:extLst>
      <p:ext uri="{BB962C8B-B14F-4D97-AF65-F5344CB8AC3E}">
        <p14:creationId xmlns:p14="http://schemas.microsoft.com/office/powerpoint/2010/main" val="1950326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 Anatomy and Physiology</a:t>
            </a:r>
          </a:p>
          <a:p>
            <a:r>
              <a:rPr lang="en-US" altLang="en-US" dirty="0">
                <a:latin typeface="Times New Roman" charset="0"/>
                <a:ea typeface="MS PGothic" charset="-128"/>
              </a:rPr>
              <a:t>A.    The endocrine system is a communication system that controls functions inside the body.</a:t>
            </a:r>
            <a:endParaRPr lang="en-IN" altLang="en-US" dirty="0">
              <a:latin typeface="Times New Roman" charset="0"/>
              <a:ea typeface="MS PGothic" charset="-128"/>
            </a:endParaRPr>
          </a:p>
          <a:p>
            <a:pPr marL="228600" indent="-228600">
              <a:buAutoNum type="alphaUcPeriod" startAt="2"/>
            </a:pPr>
            <a:r>
              <a:rPr lang="en-US" altLang="en-US" dirty="0">
                <a:latin typeface="Times New Roman" charset="0"/>
                <a:ea typeface="MS PGothic" charset="-128"/>
              </a:rPr>
              <a:t>Endocrine glands secrete messenger hormones.</a:t>
            </a:r>
          </a:p>
          <a:p>
            <a:pPr marL="0" indent="0">
              <a:buNone/>
            </a:pPr>
            <a:r>
              <a:rPr lang="en-US" altLang="en-US" dirty="0">
                <a:latin typeface="Times New Roman" charset="0"/>
                <a:ea typeface="MS PGothic" charset="-128"/>
              </a:rPr>
              <a:t>      1.    Travel through the blood to end organs, tissues, or cells that they affect</a:t>
            </a:r>
            <a:endParaRPr lang="en-IN" altLang="en-US" dirty="0">
              <a:latin typeface="Times New Roman" charset="0"/>
              <a:ea typeface="MS PGothic" charset="-128"/>
            </a:endParaRPr>
          </a:p>
          <a:p>
            <a:r>
              <a:rPr lang="en-US" altLang="en-US" dirty="0">
                <a:latin typeface="Times New Roman" charset="0"/>
                <a:ea typeface="MS PGothic" charset="-128"/>
              </a:rPr>
              <a:t>C.    Endocrine disorders are caused by an internal communication problem.</a:t>
            </a:r>
            <a:endParaRPr lang="en-IN" altLang="en-US" dirty="0">
              <a:latin typeface="Times New Roman" charset="0"/>
              <a:ea typeface="MS PGothic" charset="-128"/>
            </a:endParaRPr>
          </a:p>
          <a:p>
            <a:r>
              <a:rPr lang="en-US" altLang="en-US" dirty="0">
                <a:latin typeface="Times New Roman" charset="0"/>
                <a:ea typeface="MS PGothic" charset="-128"/>
              </a:rPr>
              <a:t>       1.    If a gland is not functioning normally, it may produce </a:t>
            </a:r>
            <a:endParaRPr lang="en-IN" altLang="en-US" dirty="0">
              <a:latin typeface="Times New Roman" charset="0"/>
              <a:ea typeface="MS PGothic" charset="-128"/>
            </a:endParaRPr>
          </a:p>
          <a:p>
            <a:r>
              <a:rPr lang="en-US" altLang="en-US" dirty="0">
                <a:latin typeface="Times New Roman" charset="0"/>
                <a:ea typeface="MS PGothic" charset="-128"/>
              </a:rPr>
              <a:t>              a.    More hormone (hypersecretion) than needed</a:t>
            </a:r>
            <a:endParaRPr lang="en-IN" altLang="en-US" dirty="0">
              <a:latin typeface="Times New Roman" charset="0"/>
              <a:ea typeface="MS PGothic" charset="-128"/>
            </a:endParaRPr>
          </a:p>
          <a:p>
            <a:r>
              <a:rPr lang="en-US" altLang="en-US" dirty="0">
                <a:latin typeface="Times New Roman" charset="0"/>
                <a:ea typeface="MS PGothic" charset="-128"/>
              </a:rPr>
              <a:t>              b.    Not enough hormone (hyposecretion)</a:t>
            </a:r>
            <a:endParaRPr lang="en-IN" altLang="en-US" dirty="0">
              <a:latin typeface="Times New Roman" charset="0"/>
              <a:ea typeface="MS PGothic" charset="-128"/>
            </a:endParaRPr>
          </a:p>
          <a:p>
            <a:r>
              <a:rPr lang="en-US" altLang="en-US" dirty="0">
                <a:latin typeface="Times New Roman" charset="0"/>
                <a:ea typeface="MS PGothic" charset="-128"/>
              </a:rPr>
              <a:t>       2.    A gland may be functioning correctly, but the receiving organ may not be responding.</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21D20CE-50D7-7748-AA97-43728616550B}" type="slidenum">
              <a:rPr lang="en-US" altLang="en-US" sz="1200"/>
              <a:pPr eaLnBrk="1" hangingPunct="1"/>
              <a:t>7</a:t>
            </a:fld>
            <a:endParaRPr lang="en-US" altLang="en-US" sz="1200" dirty="0"/>
          </a:p>
        </p:txBody>
      </p:sp>
    </p:spTree>
    <p:extLst>
      <p:ext uri="{BB962C8B-B14F-4D97-AF65-F5344CB8AC3E}">
        <p14:creationId xmlns:p14="http://schemas.microsoft.com/office/powerpoint/2010/main" val="4184736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People with hemophilia A have a decreased ability to create a clot after an injury, which can be life threatening.</a:t>
            </a:r>
            <a:endParaRPr lang="en-IN" altLang="en-US" dirty="0">
              <a:latin typeface="Times New Roman" charset="0"/>
              <a:ea typeface="MS PGothic"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charset="0"/>
                <a:ea typeface="MS PGothic" charset="-128"/>
              </a:rPr>
              <a:t>c.      Patients with hemophilia A </a:t>
            </a:r>
            <a:r>
              <a:rPr lang="en-US" sz="1200" kern="1200" dirty="0">
                <a:solidFill>
                  <a:schemeClr val="tx1"/>
                </a:solidFill>
                <a:effectLst/>
                <a:latin typeface="Times New Roman" pitchFamily="18" charset="0"/>
                <a:ea typeface="MS PGothic" pitchFamily="34" charset="-128"/>
                <a:cs typeface="MS PGothic" charset="0"/>
              </a:rPr>
              <a:t>can be prescribed medications to replace missing clotting factors, release stored clotting factors, or prevent the breakdown of blood clots.</a:t>
            </a:r>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02A40E3-AAEC-7F46-981B-B10C4AA33436}" type="slidenum">
              <a:rPr lang="en-US" altLang="en-US" sz="1200"/>
              <a:pPr eaLnBrk="1" hangingPunct="1"/>
              <a:t>61</a:t>
            </a:fld>
            <a:endParaRPr lang="en-US" altLang="en-US" sz="1200" dirty="0"/>
          </a:p>
        </p:txBody>
      </p:sp>
    </p:spTree>
    <p:extLst>
      <p:ext uri="{BB962C8B-B14F-4D97-AF65-F5344CB8AC3E}">
        <p14:creationId xmlns:p14="http://schemas.microsoft.com/office/powerpoint/2010/main" val="20974049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Common complications of hemophilia A include:</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i.    Long-term joint problems that may require a joint replacement</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ii.   Bleeding in the brain</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iii.  Thrombosis due to treatment </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540362F-4400-A745-808B-3B15D9F81190}" type="slidenum">
              <a:rPr lang="en-US" altLang="en-US" sz="1200"/>
              <a:pPr eaLnBrk="1" hangingPunct="1"/>
              <a:t>62</a:t>
            </a:fld>
            <a:endParaRPr lang="en-US" altLang="en-US" sz="1200" dirty="0"/>
          </a:p>
        </p:txBody>
      </p:sp>
    </p:spTree>
    <p:extLst>
      <p:ext uri="{BB962C8B-B14F-4D97-AF65-F5344CB8AC3E}">
        <p14:creationId xmlns:p14="http://schemas.microsoft.com/office/powerpoint/2010/main" val="1403409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Thrombophilia</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a.    A disorder in the body’s ability to maintain the smooth flow of blood through the venous and arterial systems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b.    The concentration of particular elements in the blood creates clogging or blockage issues.</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E15F2EF-9EF0-5E48-88A9-2FC714B487DE}" type="slidenum">
              <a:rPr lang="en-US" altLang="en-US" sz="1200"/>
              <a:pPr eaLnBrk="1" hangingPunct="1"/>
              <a:t>63</a:t>
            </a:fld>
            <a:endParaRPr lang="en-US" altLang="en-US" sz="1200" dirty="0"/>
          </a:p>
        </p:txBody>
      </p:sp>
    </p:spTree>
    <p:extLst>
      <p:ext uri="{BB962C8B-B14F-4D97-AF65-F5344CB8AC3E}">
        <p14:creationId xmlns:p14="http://schemas.microsoft.com/office/powerpoint/2010/main" val="7724618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Thrombophilia is a general term for many different conditions that result in the blood clotting more easily than normal. </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i.    Inherited (genetic) disorders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ii.   Medications or other factors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iii.  Patients with cancer </a:t>
            </a:r>
            <a:endParaRPr lang="en-IN" altLang="en-US" dirty="0">
              <a:latin typeface="Times New Roman" charset="0"/>
              <a:ea typeface="MS PGothic" charset="-128"/>
            </a:endParaRPr>
          </a:p>
          <a:p>
            <a:r>
              <a:rPr lang="en-US" altLang="en-US" dirty="0">
                <a:latin typeface="Times New Roman" charset="0"/>
                <a:ea typeface="MS PGothic" charset="-128"/>
              </a:rPr>
              <a:t>d.    Clots can spontaneously develop in the blood of the patient.</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CCC7B8E-C360-1947-806D-047AD36AB700}" type="slidenum">
              <a:rPr lang="en-US" altLang="en-US" sz="1200"/>
              <a:pPr eaLnBrk="1" hangingPunct="1"/>
              <a:t>64</a:t>
            </a:fld>
            <a:endParaRPr lang="en-US" altLang="en-US" sz="1200" dirty="0"/>
          </a:p>
        </p:txBody>
      </p:sp>
    </p:spTree>
    <p:extLst>
      <p:ext uri="{BB962C8B-B14F-4D97-AF65-F5344CB8AC3E}">
        <p14:creationId xmlns:p14="http://schemas.microsoft.com/office/powerpoint/2010/main" val="12284063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Deep vein thrombosis (DVT)</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a.    A common medical problem in sedentary patients and in patients who have had recent injury or surgery</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b.    Methods to prevent blood clot formation include: </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i.    Blood-thinning medications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ii.   Compression stockings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iii.  Mechanical devices </a:t>
            </a:r>
            <a:endParaRPr lang="en-IN" altLang="en-US" dirty="0">
              <a:latin typeface="Times New Roman" charset="0"/>
              <a:ea typeface="MS PGothic" charset="-128"/>
            </a:endParaRPr>
          </a:p>
          <a:p>
            <a:r>
              <a:rPr lang="en-US" altLang="en-US" dirty="0">
                <a:latin typeface="Times New Roman" charset="0"/>
                <a:ea typeface="MS PGothic" charset="-128"/>
              </a:rPr>
              <a:t> </a:t>
            </a:r>
          </a:p>
          <a:p>
            <a:endParaRPr lang="en-US" altLang="en-US" dirty="0">
              <a:latin typeface="Times New Roman" charset="0"/>
              <a:ea typeface="MS PGothic" charset="-128"/>
            </a:endParaRPr>
          </a:p>
        </p:txBody>
      </p:sp>
      <p:sp>
        <p:nvSpPr>
          <p:cNvPr id="216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0286BC6-B314-B74C-B14E-FBCF8FA95380}" type="slidenum">
              <a:rPr lang="en-US" altLang="en-US" sz="1200"/>
              <a:pPr eaLnBrk="1" hangingPunct="1"/>
              <a:t>65</a:t>
            </a:fld>
            <a:endParaRPr lang="en-US" altLang="en-US" sz="1200" dirty="0"/>
          </a:p>
        </p:txBody>
      </p:sp>
    </p:spTree>
    <p:extLst>
      <p:ext uri="{BB962C8B-B14F-4D97-AF65-F5344CB8AC3E}">
        <p14:creationId xmlns:p14="http://schemas.microsoft.com/office/powerpoint/2010/main" val="20651081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Risk factors include</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i.    Recent history of joint replacement and complaints of leg swelling</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ii. </a:t>
            </a:r>
            <a:r>
              <a:rPr lang="en-US" altLang="en-US" baseline="0" dirty="0">
                <a:latin typeface="Times New Roman" charset="0"/>
                <a:ea typeface="MS PGothic" charset="-128"/>
              </a:rPr>
              <a:t>  Remaining sedentary for long periods of time</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6636A0E-C1B2-9940-884D-C566D3F09ECF}" type="slidenum">
              <a:rPr lang="en-US" altLang="en-US" sz="1200"/>
              <a:pPr eaLnBrk="1" hangingPunct="1"/>
              <a:t>66</a:t>
            </a:fld>
            <a:endParaRPr lang="en-US" altLang="en-US" sz="1200" dirty="0"/>
          </a:p>
        </p:txBody>
      </p:sp>
    </p:spTree>
    <p:extLst>
      <p:ext uri="{BB962C8B-B14F-4D97-AF65-F5344CB8AC3E}">
        <p14:creationId xmlns:p14="http://schemas.microsoft.com/office/powerpoint/2010/main" val="6426465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Treatment</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i.    Anticoagulation therapy </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ii.   Oral medications are typically administered for at least 3 months after diagnosis of a DVT. </a:t>
            </a:r>
            <a:endParaRPr lang="en-IN" altLang="en-US" dirty="0">
              <a:latin typeface="Times New Roman" charset="0"/>
              <a:ea typeface="MS PGothic"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e.   A clot from the DVT can travel from the patient’s lower extremity to the lung, causing a pulmonary embolus. </a:t>
            </a:r>
          </a:p>
          <a:p>
            <a:endParaRPr lang="en-US" altLang="en-US" dirty="0">
              <a:latin typeface="Times New Roman" charset="0"/>
              <a:ea typeface="MS PGothic" charset="-128"/>
            </a:endParaRPr>
          </a:p>
        </p:txBody>
      </p:sp>
      <p:sp>
        <p:nvSpPr>
          <p:cNvPr id="218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B855B5A-280C-834B-A7A1-B0CEE0984C0C}" type="slidenum">
              <a:rPr lang="en-US" altLang="en-US" sz="1200"/>
              <a:pPr eaLnBrk="1" hangingPunct="1"/>
              <a:t>67</a:t>
            </a:fld>
            <a:endParaRPr lang="en-US" altLang="en-US" sz="1200" dirty="0"/>
          </a:p>
        </p:txBody>
      </p:sp>
    </p:spTree>
    <p:extLst>
      <p:ext uri="{BB962C8B-B14F-4D97-AF65-F5344CB8AC3E}">
        <p14:creationId xmlns:p14="http://schemas.microsoft.com/office/powerpoint/2010/main" val="37090245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228600" indent="-228600">
              <a:buAutoNum type="arabicPeriod" startAt="4"/>
            </a:pPr>
            <a:r>
              <a:rPr lang="en-US" altLang="en-US" dirty="0">
                <a:latin typeface="Times New Roman" charset="0"/>
                <a:ea typeface="MS PGothic" charset="-128"/>
              </a:rPr>
              <a:t>Anemia</a:t>
            </a:r>
          </a:p>
          <a:p>
            <a:r>
              <a:rPr lang="en-US" sz="1200" kern="1200" dirty="0">
                <a:solidFill>
                  <a:schemeClr val="tx1"/>
                </a:solidFill>
                <a:effectLst/>
                <a:latin typeface="Times New Roman" pitchFamily="18" charset="0"/>
                <a:ea typeface="MS PGothic" pitchFamily="34" charset="-128"/>
                <a:cs typeface="MS PGothic" charset="0"/>
              </a:rPr>
              <a:t>      a.   An abnormally low number of RBCs</a:t>
            </a: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b.</a:t>
            </a:r>
            <a:r>
              <a:rPr lang="en-US" sz="1200" kern="1200" dirty="0">
                <a:solidFill>
                  <a:schemeClr val="tx1"/>
                </a:solidFill>
                <a:effectLst/>
                <a:latin typeface="Times New Roman" pitchFamily="18" charset="0"/>
                <a:ea typeface="MS PGothic" pitchFamily="34" charset="-128"/>
                <a:cs typeface="MS PGothic" charset="0"/>
              </a:rPr>
              <a:t>   May result from:</a:t>
            </a: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i.</a:t>
            </a:r>
            <a:r>
              <a:rPr lang="en-US" sz="1200" kern="1200" dirty="0">
                <a:solidFill>
                  <a:schemeClr val="tx1"/>
                </a:solidFill>
                <a:effectLst/>
                <a:latin typeface="Times New Roman" pitchFamily="18" charset="0"/>
                <a:ea typeface="MS PGothic" pitchFamily="34" charset="-128"/>
                <a:cs typeface="MS PGothic" charset="0"/>
              </a:rPr>
              <a:t>   Chronic or acute bleeding</a:t>
            </a: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ii.</a:t>
            </a:r>
            <a:r>
              <a:rPr lang="en-US" sz="1200" kern="1200" dirty="0">
                <a:solidFill>
                  <a:schemeClr val="tx1"/>
                </a:solidFill>
                <a:effectLst/>
                <a:latin typeface="Times New Roman" pitchFamily="18" charset="0"/>
                <a:ea typeface="MS PGothic" pitchFamily="34" charset="-128"/>
                <a:cs typeface="MS PGothic" charset="0"/>
              </a:rPr>
              <a:t>   Deficiency in certain vitamins or minerals</a:t>
            </a:r>
          </a:p>
          <a:p>
            <a:r>
              <a:rPr lang="en-US" sz="1200" kern="1200" dirty="0">
                <a:solidFill>
                  <a:schemeClr val="tx1"/>
                </a:solidFill>
                <a:effectLst/>
                <a:latin typeface="Times New Roman" pitchFamily="18" charset="0"/>
                <a:ea typeface="MS PGothic" pitchFamily="34" charset="-128"/>
                <a:cs typeface="MS PGothic" charset="0"/>
              </a:rPr>
              <a:t>            iii.   Underlying disease process</a:t>
            </a: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c.</a:t>
            </a:r>
            <a:r>
              <a:rPr lang="en-US" sz="1200" kern="1200" dirty="0">
                <a:solidFill>
                  <a:schemeClr val="tx1"/>
                </a:solidFill>
                <a:effectLst/>
                <a:latin typeface="Times New Roman" pitchFamily="18" charset="0"/>
                <a:ea typeface="MS PGothic" pitchFamily="34" charset="-128"/>
                <a:cs typeface="MS PGothic" charset="0"/>
              </a:rPr>
              <a:t>   Blood is unable to deliver adequate amounts of oxygen to the tissues.</a:t>
            </a: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d.</a:t>
            </a:r>
            <a:r>
              <a:rPr lang="en-US" sz="1200" kern="1200" dirty="0">
                <a:solidFill>
                  <a:schemeClr val="tx1"/>
                </a:solidFill>
                <a:effectLst/>
                <a:latin typeface="Times New Roman" pitchFamily="18" charset="0"/>
                <a:ea typeface="MS PGothic" pitchFamily="34" charset="-128"/>
                <a:cs typeface="MS PGothic" charset="0"/>
              </a:rPr>
              <a:t>   Pulse oximetry may indicate an adequate saturation, even though the tissues are hypoxic (hypoxemic hypoxia).</a:t>
            </a:r>
            <a:endParaRPr lang="en-US" altLang="en-US" dirty="0">
              <a:latin typeface="Times New Roman" charset="0"/>
              <a:ea typeface="MS PGothic" charset="-128"/>
            </a:endParaRPr>
          </a:p>
        </p:txBody>
      </p:sp>
      <p:sp>
        <p:nvSpPr>
          <p:cNvPr id="218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B855B5A-280C-834B-A7A1-B0CEE0984C0C}" type="slidenum">
              <a:rPr lang="en-US" altLang="en-US" sz="1200"/>
              <a:pPr eaLnBrk="1" hangingPunct="1"/>
              <a:t>68</a:t>
            </a:fld>
            <a:endParaRPr lang="en-US" altLang="en-US" sz="1200" dirty="0"/>
          </a:p>
        </p:txBody>
      </p:sp>
    </p:spTree>
    <p:extLst>
      <p:ext uri="{BB962C8B-B14F-4D97-AF65-F5344CB8AC3E}">
        <p14:creationId xmlns:p14="http://schemas.microsoft.com/office/powerpoint/2010/main" val="12647336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 Patient Assessment of Hematologic Disorders</a:t>
            </a:r>
          </a:p>
          <a:p>
            <a:r>
              <a:rPr lang="en-US" altLang="en-US" dirty="0">
                <a:latin typeface="Times New Roman" charset="0"/>
                <a:ea typeface="MS PGothic" charset="-128"/>
              </a:rPr>
              <a:t>A.    Scene size-up</a:t>
            </a:r>
            <a:endParaRPr lang="en-IN" altLang="en-US" dirty="0">
              <a:latin typeface="Times New Roman" charset="0"/>
              <a:ea typeface="MS PGothic" charset="-128"/>
            </a:endParaRPr>
          </a:p>
          <a:p>
            <a:r>
              <a:rPr lang="en-US" altLang="en-US" dirty="0">
                <a:latin typeface="Times New Roman" charset="0"/>
                <a:ea typeface="MS PGothic" charset="-128"/>
              </a:rPr>
              <a:t>       1.    Ensure scene safety.</a:t>
            </a:r>
            <a:endParaRPr lang="en-IN" altLang="en-US" dirty="0">
              <a:latin typeface="Times New Roman" charset="0"/>
              <a:ea typeface="MS PGothic" charset="-128"/>
            </a:endParaRPr>
          </a:p>
          <a:p>
            <a:r>
              <a:rPr lang="en-US" altLang="en-US" dirty="0">
                <a:latin typeface="Times New Roman" charset="0"/>
                <a:ea typeface="MS PGothic" charset="-128"/>
              </a:rPr>
              <a:t>              a.    Most sickle cell patients will have had a crisis before.</a:t>
            </a:r>
            <a:endParaRPr lang="en-IN" altLang="en-US" dirty="0">
              <a:latin typeface="Times New Roman" charset="0"/>
              <a:ea typeface="MS PGothic" charset="-128"/>
            </a:endParaRPr>
          </a:p>
          <a:p>
            <a:r>
              <a:rPr lang="en-US" altLang="en-US" dirty="0">
                <a:latin typeface="Times New Roman" charset="0"/>
                <a:ea typeface="MS PGothic" charset="-128"/>
              </a:rPr>
              <a:t>              b.    Wear gloves and eye protection at a minimum.</a:t>
            </a:r>
            <a:endParaRPr lang="en-IN" altLang="en-US" dirty="0">
              <a:latin typeface="Times New Roman" charset="0"/>
              <a:ea typeface="MS PGothic" charset="-128"/>
            </a:endParaRPr>
          </a:p>
          <a:p>
            <a:r>
              <a:rPr lang="en-US" altLang="en-US" dirty="0">
                <a:latin typeface="Times New Roman" charset="0"/>
                <a:ea typeface="MS PGothic" charset="-128"/>
              </a:rPr>
              <a:t>              c.    Determine the number of patients involved.</a:t>
            </a:r>
            <a:endParaRPr lang="en-IN" altLang="en-US" dirty="0">
              <a:latin typeface="Times New Roman" charset="0"/>
              <a:ea typeface="MS PGothic" charset="-128"/>
            </a:endParaRPr>
          </a:p>
          <a:p>
            <a:r>
              <a:rPr lang="en-US" altLang="en-US" dirty="0">
                <a:latin typeface="Times New Roman" charset="0"/>
                <a:ea typeface="MS PGothic" charset="-128"/>
              </a:rPr>
              <a:t>              d.    Be alert for possible trauma.</a:t>
            </a:r>
            <a:endParaRPr lang="en-IN" altLang="en-US" dirty="0">
              <a:latin typeface="Times New Roman" charset="0"/>
              <a:ea typeface="MS PGothic" charset="-128"/>
            </a:endParaRPr>
          </a:p>
          <a:p>
            <a:r>
              <a:rPr lang="en-US" altLang="en-US" dirty="0">
                <a:latin typeface="Times New Roman" charset="0"/>
                <a:ea typeface="MS PGothic" charset="-128"/>
              </a:rPr>
              <a:t>              e.    Consider ALS support (eg, analgesic administration for vasoocclusive crisis pain).</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220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19964E2-8EE8-B043-9053-251345319BE8}" type="slidenum">
              <a:rPr lang="en-US" altLang="en-US" sz="1200"/>
              <a:pPr eaLnBrk="1" hangingPunct="1"/>
              <a:t>69</a:t>
            </a:fld>
            <a:endParaRPr lang="en-US" altLang="en-US" sz="1200" dirty="0"/>
          </a:p>
        </p:txBody>
      </p:sp>
    </p:spTree>
    <p:extLst>
      <p:ext uri="{BB962C8B-B14F-4D97-AF65-F5344CB8AC3E}">
        <p14:creationId xmlns:p14="http://schemas.microsoft.com/office/powerpoint/2010/main" val="16743834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Primary assessment</a:t>
            </a:r>
            <a:endParaRPr lang="en-IN" altLang="en-US" dirty="0">
              <a:latin typeface="Times New Roman" charset="0"/>
              <a:ea typeface="MS PGothic" charset="-128"/>
            </a:endParaRPr>
          </a:p>
          <a:p>
            <a:r>
              <a:rPr lang="en-US" altLang="en-US" dirty="0">
                <a:latin typeface="Times New Roman" charset="0"/>
                <a:ea typeface="MS PGothic" charset="-128"/>
              </a:rPr>
              <a:t>       1.    Perform cervical spine immobilization, if necessary.</a:t>
            </a:r>
            <a:endParaRPr lang="en-IN" altLang="en-US" dirty="0">
              <a:latin typeface="Times New Roman" charset="0"/>
              <a:ea typeface="MS PGothic" charset="-128"/>
            </a:endParaRPr>
          </a:p>
          <a:p>
            <a:r>
              <a:rPr lang="en-US" altLang="en-US" dirty="0">
                <a:latin typeface="Times New Roman" charset="0"/>
                <a:ea typeface="MS PGothic" charset="-128"/>
              </a:rPr>
              <a:t>       2.    Form a general impression.</a:t>
            </a:r>
            <a:endParaRPr lang="en-IN" altLang="en-US" dirty="0">
              <a:latin typeface="Times New Roman" charset="0"/>
              <a:ea typeface="MS PGothic" charset="-128"/>
            </a:endParaRPr>
          </a:p>
          <a:p>
            <a:r>
              <a:rPr lang="en-US" altLang="en-US" dirty="0">
                <a:latin typeface="Times New Roman" charset="0"/>
                <a:ea typeface="MS PGothic" charset="-128"/>
              </a:rPr>
              <a:t>       3.    Assess the patient’s airway and breathing.</a:t>
            </a:r>
            <a:endParaRPr lang="en-IN" altLang="en-US" dirty="0">
              <a:latin typeface="Times New Roman" charset="0"/>
              <a:ea typeface="MS PGothic" charset="-128"/>
            </a:endParaRPr>
          </a:p>
          <a:p>
            <a:r>
              <a:rPr lang="en-US" altLang="en-US" dirty="0">
                <a:latin typeface="Times New Roman" charset="0"/>
                <a:ea typeface="MS PGothic" charset="-128"/>
              </a:rPr>
              <a:t>              a.    For patients with inadequate breathing or altered mental status:</a:t>
            </a:r>
            <a:endParaRPr lang="en-IN" altLang="en-US" dirty="0">
              <a:latin typeface="Times New Roman" charset="0"/>
              <a:ea typeface="MS PGothic" charset="-128"/>
            </a:endParaRPr>
          </a:p>
          <a:p>
            <a:r>
              <a:rPr lang="en-US" altLang="en-US" dirty="0">
                <a:latin typeface="Times New Roman" charset="0"/>
                <a:ea typeface="MS PGothic" charset="-128"/>
              </a:rPr>
              <a:t>                     i.    Provide high-flow oxygen at 12 to 15 L/min via nonrebreathing mask.</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221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5F5CF84-988F-0240-ACBA-F8538A23374E}" type="slidenum">
              <a:rPr lang="en-US" altLang="en-US" sz="1200"/>
              <a:pPr eaLnBrk="1" hangingPunct="1"/>
              <a:t>70</a:t>
            </a:fld>
            <a:endParaRPr lang="en-US" altLang="en-US" sz="1200" dirty="0"/>
          </a:p>
        </p:txBody>
      </p:sp>
    </p:spTree>
    <p:extLst>
      <p:ext uri="{BB962C8B-B14F-4D97-AF65-F5344CB8AC3E}">
        <p14:creationId xmlns:p14="http://schemas.microsoft.com/office/powerpoint/2010/main" val="737757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Glucose metabolism</a:t>
            </a:r>
            <a:endParaRPr lang="en-IN" altLang="en-US" dirty="0">
              <a:latin typeface="Times New Roman" charset="0"/>
              <a:ea typeface="MS PGothic" charset="-128"/>
            </a:endParaRPr>
          </a:p>
          <a:p>
            <a:r>
              <a:rPr lang="en-US" altLang="en-US" dirty="0">
                <a:latin typeface="Times New Roman" charset="0"/>
                <a:ea typeface="MS PGothic" charset="-128"/>
              </a:rPr>
              <a:t>       1.    The brain needs two things to survive: glucose and oxygen. </a:t>
            </a:r>
            <a:endParaRPr lang="en-IN" altLang="en-US" dirty="0">
              <a:latin typeface="Times New Roman" charset="0"/>
              <a:ea typeface="MS PGothic" charset="-128"/>
            </a:endParaRPr>
          </a:p>
          <a:p>
            <a:r>
              <a:rPr lang="en-US" altLang="en-US" dirty="0">
                <a:latin typeface="Times New Roman" charset="0"/>
                <a:ea typeface="MS PGothic" charset="-128"/>
              </a:rPr>
              <a:t>              a.    Insulin is necessary for glucose to enter cells. </a:t>
            </a:r>
            <a:endParaRPr lang="en-IN" altLang="en-US" dirty="0">
              <a:latin typeface="Times New Roman" charset="0"/>
              <a:ea typeface="MS PGothic" charset="-128"/>
            </a:endParaRPr>
          </a:p>
          <a:p>
            <a:r>
              <a:rPr lang="en-US" altLang="en-US" dirty="0">
                <a:latin typeface="Times New Roman" charset="0"/>
                <a:ea typeface="MS PGothic" charset="-128"/>
              </a:rPr>
              <a:t>              b.    Without enough insulin, the cells do not get fed.</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B9469AF-1D6C-C146-B382-D36BA140F2DC}" type="slidenum">
              <a:rPr lang="en-US" altLang="en-US" sz="1200"/>
              <a:pPr eaLnBrk="1" hangingPunct="1"/>
              <a:t>8</a:t>
            </a:fld>
            <a:endParaRPr lang="en-US" altLang="en-US" sz="1200" dirty="0"/>
          </a:p>
        </p:txBody>
      </p:sp>
    </p:spTree>
    <p:extLst>
      <p:ext uri="{BB962C8B-B14F-4D97-AF65-F5344CB8AC3E}">
        <p14:creationId xmlns:p14="http://schemas.microsoft.com/office/powerpoint/2010/main" val="277792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Patients experiencing a sickle cell crisis may have increased respirations or exhibit signs of pneumonia.</a:t>
            </a:r>
            <a:endParaRPr lang="en-IN" altLang="en-US" dirty="0">
              <a:latin typeface="Times New Roman" charset="0"/>
              <a:ea typeface="MS PGothic" charset="-128"/>
            </a:endParaRPr>
          </a:p>
          <a:p>
            <a:r>
              <a:rPr lang="en-US" altLang="en-US" dirty="0">
                <a:latin typeface="Times New Roman" charset="0"/>
                <a:ea typeface="MS PGothic" charset="-128"/>
              </a:rPr>
              <a:t>c.    For patients with breathing difficulty:</a:t>
            </a:r>
            <a:endParaRPr lang="en-IN" altLang="en-US" dirty="0">
              <a:latin typeface="Times New Roman" charset="0"/>
              <a:ea typeface="MS PGothic" charset="-128"/>
            </a:endParaRPr>
          </a:p>
          <a:p>
            <a:r>
              <a:rPr lang="en-US" altLang="en-US" dirty="0">
                <a:latin typeface="Times New Roman" charset="0"/>
                <a:ea typeface="MS PGothic" charset="-128"/>
              </a:rPr>
              <a:t>       i.    Open the airway; insert airway adjunct.</a:t>
            </a:r>
            <a:endParaRPr lang="en-IN" altLang="en-US" dirty="0">
              <a:latin typeface="Times New Roman" charset="0"/>
              <a:ea typeface="MS PGothic" charset="-128"/>
            </a:endParaRPr>
          </a:p>
          <a:p>
            <a:r>
              <a:rPr lang="en-US" altLang="en-US" dirty="0">
                <a:latin typeface="Times New Roman" charset="0"/>
                <a:ea typeface="MS PGothic" charset="-128"/>
              </a:rPr>
              <a:t>       ii.   Administer oxygen; assist ventilations.</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222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716AC3F-5CB3-CD41-987C-165067AD98C5}" type="slidenum">
              <a:rPr lang="en-US" altLang="en-US" sz="1200"/>
              <a:pPr eaLnBrk="1" hangingPunct="1"/>
              <a:t>71</a:t>
            </a:fld>
            <a:endParaRPr lang="en-US" altLang="en-US" sz="1200" dirty="0"/>
          </a:p>
        </p:txBody>
      </p:sp>
    </p:spTree>
    <p:extLst>
      <p:ext uri="{BB962C8B-B14F-4D97-AF65-F5344CB8AC3E}">
        <p14:creationId xmlns:p14="http://schemas.microsoft.com/office/powerpoint/2010/main" val="20656117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Assess the patient’s circulatory status.</a:t>
            </a:r>
            <a:endParaRPr lang="en-IN" altLang="en-US" dirty="0">
              <a:latin typeface="Times New Roman" charset="0"/>
              <a:ea typeface="MS PGothic" charset="-128"/>
            </a:endParaRPr>
          </a:p>
          <a:p>
            <a:r>
              <a:rPr lang="en-US" altLang="en-US" dirty="0">
                <a:latin typeface="Times New Roman" charset="0"/>
                <a:ea typeface="MS PGothic" charset="-128"/>
              </a:rPr>
              <a:t>       a.    Sickle cell crisis patients will have increased heart rate to “force” sickled cells through smaller blood vessels.</a:t>
            </a:r>
            <a:endParaRPr lang="en-IN" altLang="en-US" dirty="0">
              <a:latin typeface="Times New Roman" charset="0"/>
              <a:ea typeface="MS PGothic" charset="-128"/>
            </a:endParaRPr>
          </a:p>
          <a:p>
            <a:r>
              <a:rPr lang="en-US" altLang="en-US" dirty="0">
                <a:latin typeface="Times New Roman" charset="0"/>
                <a:ea typeface="MS PGothic" charset="-128"/>
              </a:rPr>
              <a:t>       b.    For suspected hemophilia patients:</a:t>
            </a:r>
            <a:endParaRPr lang="en-IN" altLang="en-US" dirty="0">
              <a:latin typeface="Times New Roman" charset="0"/>
              <a:ea typeface="MS PGothic" charset="-128"/>
            </a:endParaRPr>
          </a:p>
          <a:p>
            <a:r>
              <a:rPr lang="en-US" altLang="en-US" dirty="0">
                <a:latin typeface="Times New Roman" charset="0"/>
                <a:ea typeface="MS PGothic" charset="-128"/>
              </a:rPr>
              <a:t>              i.   Be alert for signs of acute blood loss:</a:t>
            </a:r>
            <a:endParaRPr lang="en-IN" altLang="en-US" dirty="0">
              <a:latin typeface="Times New Roman" charset="0"/>
              <a:ea typeface="MS PGothic" charset="-128"/>
            </a:endParaRPr>
          </a:p>
          <a:p>
            <a:r>
              <a:rPr lang="en-US" altLang="en-US" dirty="0">
                <a:latin typeface="Times New Roman" charset="0"/>
                <a:ea typeface="MS PGothic" charset="-128"/>
              </a:rPr>
              <a:t>              ii.  Note bleeding of unknown origin:</a:t>
            </a:r>
            <a:endParaRPr lang="en-IN" altLang="en-US" dirty="0">
              <a:latin typeface="Times New Roman" charset="0"/>
              <a:ea typeface="MS PGothic" charset="-128"/>
            </a:endParaRPr>
          </a:p>
          <a:p>
            <a:r>
              <a:rPr lang="en-US" altLang="en-US" dirty="0">
                <a:latin typeface="Times New Roman" charset="0"/>
                <a:ea typeface="MS PGothic" charset="-128"/>
              </a:rPr>
              <a:t>              iii.  Be alert for signs of hypoxia, which is due to blood loss.</a:t>
            </a:r>
            <a:endParaRPr lang="en-IN" altLang="en-US" dirty="0">
              <a:latin typeface="Times New Roman" charset="0"/>
              <a:ea typeface="MS PGothic" charset="-128"/>
            </a:endParaRPr>
          </a:p>
          <a:p>
            <a:r>
              <a:rPr lang="en-US" altLang="en-US" dirty="0">
                <a:latin typeface="Times New Roman" charset="0"/>
                <a:ea typeface="MS PGothic" charset="-128"/>
              </a:rPr>
              <a:t>5.    Make a transport decision.</a:t>
            </a:r>
            <a:endParaRPr lang="en-IN" altLang="en-US" dirty="0">
              <a:latin typeface="Times New Roman" charset="0"/>
              <a:ea typeface="MS PGothic" charset="-128"/>
            </a:endParaRPr>
          </a:p>
          <a:p>
            <a:r>
              <a:rPr lang="en-US" altLang="en-US" dirty="0">
                <a:latin typeface="Times New Roman" charset="0"/>
                <a:ea typeface="MS PGothic" charset="-128"/>
              </a:rPr>
              <a:t>       a.    Transport to an ED should always be recommended to any patient who is experiencing a sickle cell crisis or hemophilia.</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EC39033-84C1-F447-81EC-691757C3B044}" type="slidenum">
              <a:rPr lang="en-US" altLang="en-US" sz="1200"/>
              <a:pPr eaLnBrk="1" hangingPunct="1"/>
              <a:t>72</a:t>
            </a:fld>
            <a:endParaRPr lang="en-US" altLang="en-US" sz="1200" dirty="0"/>
          </a:p>
        </p:txBody>
      </p:sp>
    </p:spTree>
    <p:extLst>
      <p:ext uri="{BB962C8B-B14F-4D97-AF65-F5344CB8AC3E}">
        <p14:creationId xmlns:p14="http://schemas.microsoft.com/office/powerpoint/2010/main" val="51527172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History taking</a:t>
            </a:r>
            <a:endParaRPr lang="en-IN" altLang="en-US" dirty="0">
              <a:latin typeface="Times New Roman" charset="0"/>
              <a:ea typeface="MS PGothic" charset="-128"/>
            </a:endParaRPr>
          </a:p>
          <a:p>
            <a:r>
              <a:rPr lang="en-US" altLang="en-US" dirty="0">
                <a:latin typeface="Times New Roman" charset="0"/>
                <a:ea typeface="MS PGothic" charset="-128"/>
              </a:rPr>
              <a:t>       1.    Investigate the chief complaint.</a:t>
            </a:r>
            <a:endParaRPr lang="en-IN" altLang="en-US" dirty="0">
              <a:latin typeface="Times New Roman" charset="0"/>
              <a:ea typeface="MS PGothic" charset="-128"/>
            </a:endParaRPr>
          </a:p>
          <a:p>
            <a:r>
              <a:rPr lang="en-US" altLang="en-US" dirty="0">
                <a:latin typeface="Times New Roman" charset="0"/>
                <a:ea typeface="MS PGothic" charset="-128"/>
              </a:rPr>
              <a:t>              a.    Obtain a history of the present illness from responsive patients, family, or bystanders.</a:t>
            </a:r>
            <a:endParaRPr lang="en-IN" altLang="en-US" dirty="0">
              <a:latin typeface="Times New Roman" charset="0"/>
              <a:ea typeface="MS PGothic" charset="-128"/>
            </a:endParaRPr>
          </a:p>
          <a:p>
            <a:r>
              <a:rPr lang="en-US" altLang="en-US" dirty="0">
                <a:latin typeface="Times New Roman" charset="0"/>
                <a:ea typeface="MS PGothic" charset="-128"/>
              </a:rPr>
              <a:t>              b.    Be alert for physical signs indicating sickle cell crisis:</a:t>
            </a:r>
            <a:endParaRPr lang="en-IN" altLang="en-US" dirty="0">
              <a:latin typeface="Times New Roman" charset="0"/>
              <a:ea typeface="MS PGothic" charset="-128"/>
            </a:endParaRPr>
          </a:p>
          <a:p>
            <a:r>
              <a:rPr lang="en-US" altLang="en-US" dirty="0">
                <a:latin typeface="Times New Roman" charset="0"/>
                <a:ea typeface="MS PGothic" charset="-128"/>
              </a:rPr>
              <a:t>                     i.    Swelling of the fingers and toes</a:t>
            </a:r>
            <a:endParaRPr lang="en-IN" altLang="en-US" dirty="0">
              <a:latin typeface="Times New Roman" charset="0"/>
              <a:ea typeface="MS PGothic" charset="-128"/>
            </a:endParaRPr>
          </a:p>
          <a:p>
            <a:r>
              <a:rPr lang="en-US" altLang="en-US" dirty="0">
                <a:latin typeface="Times New Roman" charset="0"/>
                <a:ea typeface="MS PGothic" charset="-128"/>
              </a:rPr>
              <a:t>                     ii.   Priapism</a:t>
            </a:r>
            <a:endParaRPr lang="en-IN" altLang="en-US" dirty="0">
              <a:latin typeface="Times New Roman" charset="0"/>
              <a:ea typeface="MS PGothic" charset="-128"/>
            </a:endParaRPr>
          </a:p>
          <a:p>
            <a:r>
              <a:rPr lang="en-US" altLang="en-US" dirty="0">
                <a:latin typeface="Times New Roman" charset="0"/>
                <a:ea typeface="MS PGothic" charset="-128"/>
              </a:rPr>
              <a:t>                     iii.  Jaundice</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DB55233-B89E-5242-84D6-F2A609589C13}" type="slidenum">
              <a:rPr lang="en-US" altLang="en-US" sz="1200"/>
              <a:pPr eaLnBrk="1" hangingPunct="1"/>
              <a:t>73</a:t>
            </a:fld>
            <a:endParaRPr lang="en-US" altLang="en-US" sz="1200" dirty="0"/>
          </a:p>
        </p:txBody>
      </p:sp>
    </p:spTree>
    <p:extLst>
      <p:ext uri="{BB962C8B-B14F-4D97-AF65-F5344CB8AC3E}">
        <p14:creationId xmlns:p14="http://schemas.microsoft.com/office/powerpoint/2010/main" val="15178341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You should also ask following questions:</a:t>
            </a:r>
            <a:endParaRPr lang="en-IN" altLang="en-US" dirty="0">
              <a:latin typeface="Times New Roman" charset="0"/>
              <a:ea typeface="MS PGothic" charset="-128"/>
            </a:endParaRPr>
          </a:p>
          <a:p>
            <a:r>
              <a:rPr lang="en-US" altLang="en-US" dirty="0">
                <a:latin typeface="Times New Roman" charset="0"/>
                <a:ea typeface="MS PGothic" charset="-128"/>
              </a:rPr>
              <a:t>       a.    Is pain isolated to a single location or felt throughout the body?</a:t>
            </a:r>
            <a:endParaRPr lang="en-IN" altLang="en-US" dirty="0">
              <a:latin typeface="Times New Roman" charset="0"/>
              <a:ea typeface="MS PGothic" charset="-128"/>
            </a:endParaRPr>
          </a:p>
          <a:p>
            <a:r>
              <a:rPr lang="en-US" altLang="en-US" dirty="0">
                <a:latin typeface="Times New Roman" charset="0"/>
                <a:ea typeface="MS PGothic" charset="-128"/>
              </a:rPr>
              <a:t>       b.    Is the patient having visual disturbances?</a:t>
            </a:r>
            <a:endParaRPr lang="en-IN" altLang="en-US" dirty="0">
              <a:latin typeface="Times New Roman" charset="0"/>
              <a:ea typeface="MS PGothic" charset="-128"/>
            </a:endParaRPr>
          </a:p>
          <a:p>
            <a:r>
              <a:rPr lang="en-US" altLang="en-US" dirty="0">
                <a:latin typeface="Times New Roman" charset="0"/>
                <a:ea typeface="MS PGothic" charset="-128"/>
              </a:rPr>
              <a:t>       c.    Is the patient experiencing nausea, vomiting, or abdominal cramping?</a:t>
            </a:r>
            <a:endParaRPr lang="en-IN" altLang="en-US" dirty="0">
              <a:latin typeface="Times New Roman" charset="0"/>
              <a:ea typeface="MS PGothic" charset="-128"/>
            </a:endParaRPr>
          </a:p>
          <a:p>
            <a:r>
              <a:rPr lang="en-US" altLang="en-US" dirty="0">
                <a:latin typeface="Times New Roman" charset="0"/>
                <a:ea typeface="MS PGothic" charset="-128"/>
              </a:rPr>
              <a:t>       d.    Is the patient experiencing chest pain or shortness of breath?</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912F348-1F07-4048-A02A-F443CA6D121A}" type="slidenum">
              <a:rPr lang="en-US" altLang="en-US" sz="1200"/>
              <a:pPr eaLnBrk="1" hangingPunct="1"/>
              <a:t>74</a:t>
            </a:fld>
            <a:endParaRPr lang="en-US" altLang="en-US" sz="1200" dirty="0"/>
          </a:p>
        </p:txBody>
      </p:sp>
    </p:spTree>
    <p:extLst>
      <p:ext uri="{BB962C8B-B14F-4D97-AF65-F5344CB8AC3E}">
        <p14:creationId xmlns:p14="http://schemas.microsoft.com/office/powerpoint/2010/main" val="28078693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Obtain the SAMPLE history from a responsive patient or family member.</a:t>
            </a:r>
            <a:endParaRPr lang="en-IN" altLang="en-US" dirty="0">
              <a:latin typeface="Times New Roman" charset="0"/>
              <a:ea typeface="MS PGothic" charset="-128"/>
            </a:endParaRPr>
          </a:p>
          <a:p>
            <a:r>
              <a:rPr lang="en-US" altLang="en-US" dirty="0">
                <a:latin typeface="Times New Roman" charset="0"/>
                <a:ea typeface="MS PGothic" charset="-128"/>
              </a:rPr>
              <a:t>      a.    Have you had a crisis before?</a:t>
            </a:r>
            <a:endParaRPr lang="en-IN" altLang="en-US" dirty="0">
              <a:latin typeface="Times New Roman" charset="0"/>
              <a:ea typeface="MS PGothic" charset="-128"/>
            </a:endParaRPr>
          </a:p>
          <a:p>
            <a:r>
              <a:rPr lang="en-US" altLang="en-US" dirty="0">
                <a:latin typeface="Times New Roman" charset="0"/>
                <a:ea typeface="MS PGothic" charset="-128"/>
              </a:rPr>
              <a:t>      b.    When was the last time you had a crisis?</a:t>
            </a:r>
            <a:endParaRPr lang="en-IN" altLang="en-US" dirty="0">
              <a:latin typeface="Times New Roman" charset="0"/>
              <a:ea typeface="MS PGothic" charset="-128"/>
            </a:endParaRPr>
          </a:p>
          <a:p>
            <a:r>
              <a:rPr lang="en-US" altLang="en-US" dirty="0">
                <a:latin typeface="Times New Roman" charset="0"/>
                <a:ea typeface="MS PGothic" charset="-128"/>
              </a:rPr>
              <a:t>      c.    How did your last crisis resolve?</a:t>
            </a:r>
            <a:endParaRPr lang="en-IN" altLang="en-US" dirty="0">
              <a:latin typeface="Times New Roman" charset="0"/>
              <a:ea typeface="MS PGothic" charset="-128"/>
            </a:endParaRPr>
          </a:p>
          <a:p>
            <a:r>
              <a:rPr lang="en-US" altLang="en-US" dirty="0">
                <a:latin typeface="Times New Roman" charset="0"/>
                <a:ea typeface="MS PGothic" charset="-128"/>
              </a:rPr>
              <a:t>      d.    Have you had any illnesses, unusual amount of activity, or stress lately?</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44F0B35-72C8-9C4D-ACA7-95877BCF1AE0}" type="slidenum">
              <a:rPr lang="en-US" altLang="en-US" sz="1200"/>
              <a:pPr eaLnBrk="1" hangingPunct="1"/>
              <a:t>75</a:t>
            </a:fld>
            <a:endParaRPr lang="en-US" altLang="en-US" sz="1200" dirty="0"/>
          </a:p>
        </p:txBody>
      </p:sp>
    </p:spTree>
    <p:extLst>
      <p:ext uri="{BB962C8B-B14F-4D97-AF65-F5344CB8AC3E}">
        <p14:creationId xmlns:p14="http://schemas.microsoft.com/office/powerpoint/2010/main" val="116441047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Secondary assessment</a:t>
            </a:r>
            <a:endParaRPr lang="en-IN" altLang="en-US" dirty="0">
              <a:latin typeface="Times New Roman" charset="0"/>
              <a:ea typeface="MS PGothic" charset="-128"/>
            </a:endParaRPr>
          </a:p>
          <a:p>
            <a:r>
              <a:rPr lang="en-US" altLang="en-US" dirty="0">
                <a:latin typeface="Times New Roman" charset="0"/>
                <a:ea typeface="MS PGothic" charset="-128"/>
              </a:rPr>
              <a:t>       1.    Systematically examine the patient.</a:t>
            </a:r>
            <a:endParaRPr lang="en-IN" altLang="en-US" dirty="0">
              <a:latin typeface="Times New Roman" charset="0"/>
              <a:ea typeface="MS PGothic" charset="-128"/>
            </a:endParaRPr>
          </a:p>
          <a:p>
            <a:r>
              <a:rPr lang="en-US" altLang="en-US" dirty="0">
                <a:latin typeface="Times New Roman" charset="0"/>
                <a:ea typeface="MS PGothic" charset="-128"/>
              </a:rPr>
              <a:t>              a.    Focus on major joints at which cells congregate.</a:t>
            </a:r>
            <a:endParaRPr lang="en-IN" altLang="en-US" dirty="0">
              <a:latin typeface="Times New Roman" charset="0"/>
              <a:ea typeface="MS PGothic" charset="-128"/>
            </a:endParaRPr>
          </a:p>
          <a:p>
            <a:r>
              <a:rPr lang="en-US" altLang="en-US" dirty="0">
                <a:latin typeface="Times New Roman" charset="0"/>
                <a:ea typeface="MS PGothic" charset="-128"/>
              </a:rPr>
              <a:t>              b.    Evaluate and document mental status using the AVPU scale.</a:t>
            </a:r>
            <a:endParaRPr lang="en-IN" altLang="en-US" dirty="0">
              <a:latin typeface="Times New Roman" charset="0"/>
              <a:ea typeface="MS PGothic" charset="-128"/>
            </a:endParaRPr>
          </a:p>
          <a:p>
            <a:r>
              <a:rPr lang="en-US" altLang="en-US" dirty="0">
                <a:latin typeface="Times New Roman" charset="0"/>
                <a:ea typeface="MS PGothic" charset="-128"/>
              </a:rPr>
              <a:t>       2.    Obtain a complete set of vital signs, including oxygen saturation level.</a:t>
            </a:r>
            <a:endParaRPr lang="en-IN" altLang="en-US" dirty="0">
              <a:latin typeface="Times New Roman" charset="0"/>
              <a:ea typeface="MS PGothic" charset="-128"/>
            </a:endParaRPr>
          </a:p>
          <a:p>
            <a:r>
              <a:rPr lang="en-US" altLang="en-US" dirty="0">
                <a:latin typeface="Times New Roman" charset="0"/>
                <a:ea typeface="MS PGothic" charset="-128"/>
              </a:rPr>
              <a:t>              a.    Normal sickle cell crisis vital signs:</a:t>
            </a:r>
            <a:endParaRPr lang="en-IN" altLang="en-US" dirty="0">
              <a:latin typeface="Times New Roman" charset="0"/>
              <a:ea typeface="MS PGothic" charset="-128"/>
            </a:endParaRPr>
          </a:p>
          <a:p>
            <a:r>
              <a:rPr lang="en-US" altLang="en-US" dirty="0">
                <a:latin typeface="Times New Roman" charset="0"/>
                <a:ea typeface="MS PGothic" charset="-128"/>
              </a:rPr>
              <a:t>                     i.    Normal to rapid respirations</a:t>
            </a:r>
            <a:endParaRPr lang="en-IN" altLang="en-US" dirty="0">
              <a:latin typeface="Times New Roman" charset="0"/>
              <a:ea typeface="MS PGothic" charset="-128"/>
            </a:endParaRPr>
          </a:p>
          <a:p>
            <a:r>
              <a:rPr lang="en-US" altLang="en-US" dirty="0">
                <a:latin typeface="Times New Roman" charset="0"/>
                <a:ea typeface="MS PGothic" charset="-128"/>
              </a:rPr>
              <a:t>                     ii.   Weak, rapid pulse</a:t>
            </a:r>
            <a:endParaRPr lang="en-IN" altLang="en-US" dirty="0">
              <a:latin typeface="Times New Roman" charset="0"/>
              <a:ea typeface="MS PGothic" charset="-128"/>
            </a:endParaRPr>
          </a:p>
          <a:p>
            <a:r>
              <a:rPr lang="en-US" altLang="en-US" dirty="0">
                <a:latin typeface="Times New Roman" charset="0"/>
                <a:ea typeface="MS PGothic" charset="-128"/>
              </a:rPr>
              <a:t>                     iii.  Pale, clammy skin</a:t>
            </a:r>
            <a:endParaRPr lang="en-IN" altLang="en-US" dirty="0">
              <a:latin typeface="Times New Roman" charset="0"/>
              <a:ea typeface="MS PGothic" charset="-128"/>
            </a:endParaRPr>
          </a:p>
          <a:p>
            <a:r>
              <a:rPr lang="en-US" altLang="en-US" dirty="0">
                <a:latin typeface="Times New Roman" charset="0"/>
                <a:ea typeface="MS PGothic" charset="-128"/>
              </a:rPr>
              <a:t>                     iv.  Low blood pressure</a:t>
            </a:r>
            <a:endParaRPr lang="en-IN" altLang="en-US" dirty="0">
              <a:latin typeface="Times New Roman" charset="0"/>
              <a:ea typeface="MS PGothic" charset="-128"/>
            </a:endParaRPr>
          </a:p>
          <a:p>
            <a:r>
              <a:rPr lang="en-US" altLang="en-US" dirty="0">
                <a:latin typeface="Times New Roman" charset="0"/>
                <a:ea typeface="MS PGothic" charset="-128"/>
              </a:rPr>
              <a:t>              b.    Use pulse oximeter, if available, to monitor oxygen saturation.</a:t>
            </a:r>
            <a:endParaRPr lang="en-IN" altLang="en-US" dirty="0">
              <a:latin typeface="Times New Roman" charset="0"/>
              <a:ea typeface="MS PGothic" charset="-128"/>
            </a:endParaRPr>
          </a:p>
          <a:p>
            <a:r>
              <a:rPr lang="en-US" altLang="en-US" dirty="0">
                <a:latin typeface="Times New Roman" charset="0"/>
                <a:ea typeface="MS PGothic" charset="-128"/>
              </a:rPr>
              <a:t>                     i.    Reading may be inaccurate due to patient’s anemic state.</a:t>
            </a:r>
            <a:endParaRPr lang="en-IN" altLang="en-US" dirty="0">
              <a:latin typeface="Times New Roman" charset="0"/>
              <a:ea typeface="MS PGothic" charset="-128"/>
            </a:endParaRPr>
          </a:p>
          <a:p>
            <a:endParaRPr lang="en-US" altLang="ja-JP" dirty="0">
              <a:latin typeface="Times New Roman" charset="0"/>
              <a:ea typeface="MS PGothic" charset="-128"/>
            </a:endParaRPr>
          </a:p>
          <a:p>
            <a:endParaRPr lang="en-US" altLang="en-US" dirty="0">
              <a:latin typeface="Times New Roman" charset="0"/>
              <a:ea typeface="MS PGothic" charset="-128"/>
            </a:endParaRPr>
          </a:p>
        </p:txBody>
      </p:sp>
      <p:sp>
        <p:nvSpPr>
          <p:cNvPr id="227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A311304-F646-AF41-AAE1-00107532B460}" type="slidenum">
              <a:rPr lang="en-US" altLang="en-US" sz="1200"/>
              <a:pPr eaLnBrk="1" hangingPunct="1"/>
              <a:t>76</a:t>
            </a:fld>
            <a:endParaRPr lang="en-US" altLang="en-US" sz="1200" dirty="0"/>
          </a:p>
        </p:txBody>
      </p:sp>
    </p:spTree>
    <p:extLst>
      <p:ext uri="{BB962C8B-B14F-4D97-AF65-F5344CB8AC3E}">
        <p14:creationId xmlns:p14="http://schemas.microsoft.com/office/powerpoint/2010/main" val="2283277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Reassessment</a:t>
            </a:r>
            <a:endParaRPr lang="en-IN" altLang="en-US" dirty="0">
              <a:latin typeface="Times New Roman" charset="0"/>
              <a:ea typeface="MS PGothic" charset="-128"/>
            </a:endParaRPr>
          </a:p>
          <a:p>
            <a:r>
              <a:rPr lang="en-US" altLang="en-US" dirty="0">
                <a:latin typeface="Times New Roman" charset="0"/>
                <a:ea typeface="MS PGothic" charset="-128"/>
              </a:rPr>
              <a:t>       1.    Reassess vital signs frequently to determine changes in the patient’s condition.</a:t>
            </a:r>
            <a:endParaRPr lang="en-IN" altLang="en-US" dirty="0">
              <a:latin typeface="Times New Roman" charset="0"/>
              <a:ea typeface="MS PGothic" charset="-128"/>
            </a:endParaRPr>
          </a:p>
          <a:p>
            <a:r>
              <a:rPr lang="en-US" altLang="en-US" dirty="0">
                <a:latin typeface="Times New Roman" charset="0"/>
                <a:ea typeface="MS PGothic" charset="-128"/>
              </a:rPr>
              <a:t>       2.    Evaluate interventions.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charset="0"/>
                <a:ea typeface="MS PGothic" charset="-128"/>
              </a:rPr>
              <a:t>       3.    Communicate with hospital staff for continuity of care and document clearly.</a:t>
            </a:r>
            <a:endParaRPr lang="en-IN" altLang="en-US" dirty="0">
              <a:latin typeface="Times New Roman" charset="0"/>
              <a:ea typeface="MS PGothic" charset="-128"/>
            </a:endParaRPr>
          </a:p>
          <a:p>
            <a:endParaRPr lang="en-US" altLang="en-US" dirty="0">
              <a:latin typeface="Times New Roman" charset="0"/>
              <a:ea typeface="MS PGothic" charset="-128"/>
            </a:endParaRPr>
          </a:p>
          <a:p>
            <a:r>
              <a:rPr lang="en-US" altLang="en-US" dirty="0">
                <a:latin typeface="Times New Roman" charset="0"/>
                <a:ea typeface="MS PGothic" charset="-128"/>
              </a:rPr>
              <a:t>	</a:t>
            </a:r>
          </a:p>
        </p:txBody>
      </p:sp>
      <p:sp>
        <p:nvSpPr>
          <p:cNvPr id="228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95D4653-90EB-4546-A357-2B82615B1A35}" type="slidenum">
              <a:rPr lang="en-US" altLang="en-US" sz="1200"/>
              <a:pPr eaLnBrk="1" hangingPunct="1"/>
              <a:t>77</a:t>
            </a:fld>
            <a:endParaRPr lang="en-US" altLang="en-US" sz="1200" dirty="0"/>
          </a:p>
        </p:txBody>
      </p:sp>
    </p:spTree>
    <p:extLst>
      <p:ext uri="{BB962C8B-B14F-4D97-AF65-F5344CB8AC3E}">
        <p14:creationId xmlns:p14="http://schemas.microsoft.com/office/powerpoint/2010/main" val="209942340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XI. Emergency Medical Care for Hematologic Disorders</a:t>
            </a:r>
          </a:p>
          <a:p>
            <a:r>
              <a:rPr lang="en-US" altLang="en-US" dirty="0">
                <a:latin typeface="Times New Roman" charset="0"/>
                <a:ea typeface="MS PGothic" charset="-128"/>
              </a:rPr>
              <a:t>A.    Emergency care is mainly supportive and symptomatic.</a:t>
            </a:r>
            <a:endParaRPr lang="en-IN" altLang="en-US" dirty="0">
              <a:latin typeface="Times New Roman" charset="0"/>
              <a:ea typeface="MS PGothic" charset="-128"/>
            </a:endParaRPr>
          </a:p>
          <a:p>
            <a:r>
              <a:rPr lang="en-US" altLang="en-US" dirty="0">
                <a:latin typeface="Times New Roman" charset="0"/>
                <a:ea typeface="MS PGothic" charset="-128"/>
              </a:rPr>
              <a:t>B.    For patients with inadequate breathing or altered mental status:</a:t>
            </a:r>
            <a:endParaRPr lang="en-IN" altLang="en-US" dirty="0">
              <a:latin typeface="Times New Roman" charset="0"/>
              <a:ea typeface="MS PGothic" charset="-128"/>
            </a:endParaRPr>
          </a:p>
          <a:p>
            <a:r>
              <a:rPr lang="en-US" altLang="en-US" dirty="0">
                <a:latin typeface="Times New Roman" charset="0"/>
                <a:ea typeface="MS PGothic" charset="-128"/>
              </a:rPr>
              <a:t>       1.    Administer high-flow oxygen 12 to 15 L/min via nonrebreathing mask.</a:t>
            </a:r>
            <a:endParaRPr lang="en-IN" altLang="en-US" dirty="0">
              <a:latin typeface="Times New Roman" charset="0"/>
              <a:ea typeface="MS PGothic" charset="-128"/>
            </a:endParaRPr>
          </a:p>
          <a:p>
            <a:r>
              <a:rPr lang="en-US" altLang="en-US" dirty="0">
                <a:latin typeface="Times New Roman" charset="0"/>
                <a:ea typeface="MS PGothic" charset="-128"/>
              </a:rPr>
              <a:t>       2.    Place in position of comfort.</a:t>
            </a:r>
            <a:endParaRPr lang="en-IN" altLang="en-US" dirty="0">
              <a:latin typeface="Times New Roman" charset="0"/>
              <a:ea typeface="MS PGothic" charset="-128"/>
            </a:endParaRPr>
          </a:p>
          <a:p>
            <a:r>
              <a:rPr lang="en-US" altLang="en-US" dirty="0">
                <a:latin typeface="Times New Roman" charset="0"/>
                <a:ea typeface="MS PGothic" charset="-128"/>
              </a:rPr>
              <a:t>       3.    Transport rapidly to hospital.</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230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3367671-F519-EA44-9424-BF0031335B19}" type="slidenum">
              <a:rPr lang="en-US" altLang="en-US" sz="1200"/>
              <a:pPr eaLnBrk="1" hangingPunct="1"/>
              <a:t>78</a:t>
            </a:fld>
            <a:endParaRPr lang="en-US" altLang="en-US" sz="1200" dirty="0"/>
          </a:p>
        </p:txBody>
      </p:sp>
    </p:spTree>
    <p:extLst>
      <p:ext uri="{BB962C8B-B14F-4D97-AF65-F5344CB8AC3E}">
        <p14:creationId xmlns:p14="http://schemas.microsoft.com/office/powerpoint/2010/main" val="1279569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228600" indent="-228600">
              <a:buAutoNum type="arabicPeriod" startAt="2"/>
            </a:pPr>
            <a:r>
              <a:rPr lang="en-US" altLang="en-US" dirty="0">
                <a:latin typeface="Times New Roman" charset="0"/>
                <a:ea typeface="MS PGothic" charset="-128"/>
              </a:rPr>
              <a:t> The pancreas produces and stores two hormones:</a:t>
            </a:r>
            <a:endParaRPr lang="en-IN" altLang="en-US" dirty="0">
              <a:latin typeface="Times New Roman" charset="0"/>
              <a:ea typeface="MS PGothic" charset="-128"/>
            </a:endParaRPr>
          </a:p>
          <a:p>
            <a:pPr marL="0" indent="0">
              <a:buNone/>
            </a:pPr>
            <a:r>
              <a:rPr lang="en-US" altLang="en-US" dirty="0">
                <a:latin typeface="Times New Roman" charset="0"/>
                <a:ea typeface="MS PGothic" charset="-128"/>
              </a:rPr>
              <a:t>       a.    Glucagon</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Insulin</a:t>
            </a:r>
            <a:endParaRPr lang="en-IN" altLang="en-US" dirty="0">
              <a:latin typeface="Times New Roman" charset="0"/>
              <a:ea typeface="MS PGothic" charset="-128"/>
            </a:endParaRPr>
          </a:p>
          <a:p>
            <a:r>
              <a:rPr lang="en-US" altLang="en-US" dirty="0">
                <a:latin typeface="Times New Roman" charset="0"/>
                <a:ea typeface="MS PGothic" charset="-128"/>
              </a:rPr>
              <a:t>3.    Islets of Langerhans are found in a small portion of the pancreas.</a:t>
            </a:r>
            <a:endParaRPr lang="en-IN" altLang="en-US" dirty="0">
              <a:latin typeface="Times New Roman" charset="0"/>
              <a:ea typeface="MS PGothic" charset="-128"/>
            </a:endParaRPr>
          </a:p>
          <a:p>
            <a:r>
              <a:rPr lang="en-US" altLang="en-US" dirty="0">
                <a:latin typeface="Times New Roman" charset="0"/>
                <a:ea typeface="MS PGothic" charset="-128"/>
              </a:rPr>
              <a:t>       a.    Within the islets are alpha and beta cells. </a:t>
            </a:r>
            <a:endParaRPr lang="en-IN" altLang="en-US" dirty="0">
              <a:latin typeface="Times New Roman" charset="0"/>
              <a:ea typeface="MS PGothic" charset="-128"/>
            </a:endParaRPr>
          </a:p>
          <a:p>
            <a:r>
              <a:rPr lang="en-US" altLang="en-US" dirty="0">
                <a:latin typeface="Times New Roman" charset="0"/>
                <a:ea typeface="MS PGothic" charset="-128"/>
              </a:rPr>
              <a:t>              i.   Alpha cells produce glucagon.</a:t>
            </a:r>
            <a:endParaRPr lang="en-IN" altLang="en-US" dirty="0">
              <a:latin typeface="Times New Roman" charset="0"/>
              <a:ea typeface="MS PGothic" charset="-128"/>
            </a:endParaRPr>
          </a:p>
          <a:p>
            <a:r>
              <a:rPr lang="en-US" altLang="en-US" dirty="0">
                <a:latin typeface="Times New Roman" charset="0"/>
                <a:ea typeface="MS PGothic" charset="-128"/>
              </a:rPr>
              <a:t>              ii.  Beta cells produce insulin.</a:t>
            </a:r>
            <a:endParaRPr lang="en-IN" altLang="en-US" dirty="0">
              <a:latin typeface="Times New Roman" charset="0"/>
              <a:ea typeface="MS PGothic" charset="-128"/>
            </a:endParaRPr>
          </a:p>
          <a:p>
            <a:r>
              <a:rPr lang="en-US" altLang="en-US" dirty="0">
                <a:latin typeface="Times New Roman" charset="0"/>
                <a:ea typeface="MS PGothic" charset="-128"/>
              </a:rPr>
              <a:t>4.    The pancreas stores and secretes insulin and glucagon in response to the level of glucose in the blood.</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103610B-9D13-A94B-8DFB-8929DC1D0A43}" type="slidenum">
              <a:rPr lang="en-US" altLang="en-US" sz="1200"/>
              <a:pPr eaLnBrk="1" hangingPunct="1"/>
              <a:t>9</a:t>
            </a:fld>
            <a:endParaRPr lang="en-US" altLang="en-US" sz="1200" dirty="0"/>
          </a:p>
        </p:txBody>
      </p:sp>
    </p:spTree>
    <p:extLst>
      <p:ext uri="{BB962C8B-B14F-4D97-AF65-F5344CB8AC3E}">
        <p14:creationId xmlns:p14="http://schemas.microsoft.com/office/powerpoint/2010/main" val="228544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III. Pathophysiology</a:t>
            </a:r>
          </a:p>
          <a:p>
            <a:r>
              <a:rPr lang="en-US" altLang="en-US" dirty="0">
                <a:latin typeface="Times New Roman" charset="0"/>
                <a:ea typeface="MS PGothic" charset="-128"/>
              </a:rPr>
              <a:t>A.   Diabetes mellitus is a disorder of glucose metabolism, such that the body has an impaired ability to get glucose into the cells to be used for energy.</a:t>
            </a:r>
            <a:endParaRPr lang="en-IN" altLang="en-US" dirty="0">
              <a:latin typeface="Times New Roman" charset="0"/>
              <a:ea typeface="MS PGothic" charset="-128"/>
            </a:endParaRPr>
          </a:p>
          <a:p>
            <a:r>
              <a:rPr lang="en-US" altLang="en-US" dirty="0">
                <a:latin typeface="Times New Roman" charset="0"/>
                <a:ea typeface="MS PGothic" charset="-128"/>
              </a:rPr>
              <a:t>      1.    Without treatment, blood glucose levels become too high.</a:t>
            </a:r>
            <a:endParaRPr lang="en-IN" altLang="en-US" dirty="0">
              <a:latin typeface="Times New Roman" charset="0"/>
              <a:ea typeface="MS PGothic" charset="-128"/>
            </a:endParaRPr>
          </a:p>
          <a:p>
            <a:r>
              <a:rPr lang="en-US" altLang="en-US" dirty="0">
                <a:latin typeface="Times New Roman" charset="0"/>
                <a:ea typeface="MS PGothic" charset="-128"/>
              </a:rPr>
              <a:t>              a.    In severe cases, may cause life-threatening illness, or coma and death.</a:t>
            </a:r>
            <a:endParaRPr lang="en-IN" altLang="en-US" dirty="0">
              <a:latin typeface="Times New Roman" charset="0"/>
              <a:ea typeface="MS PGothic" charset="-128"/>
            </a:endParaRPr>
          </a:p>
          <a:p>
            <a:r>
              <a:rPr lang="en-US" altLang="en-US" dirty="0">
                <a:latin typeface="Times New Roman" charset="0"/>
                <a:ea typeface="MS PGothic" charset="-128"/>
              </a:rPr>
              <a:t>       2.    If not managed well, it can have severe complications such as:</a:t>
            </a:r>
            <a:endParaRPr lang="en-IN" altLang="en-US" dirty="0">
              <a:latin typeface="Times New Roman" charset="0"/>
              <a:ea typeface="MS PGothic" charset="-128"/>
            </a:endParaRPr>
          </a:p>
          <a:p>
            <a:r>
              <a:rPr lang="en-US" altLang="en-US" dirty="0">
                <a:latin typeface="Times New Roman" charset="0"/>
                <a:ea typeface="MS PGothic" charset="-128"/>
              </a:rPr>
              <a:t>              a.    Blindness</a:t>
            </a:r>
            <a:endParaRPr lang="en-IN" altLang="en-US" dirty="0">
              <a:latin typeface="Times New Roman" charset="0"/>
              <a:ea typeface="MS PGothic" charset="-128"/>
            </a:endParaRPr>
          </a:p>
          <a:p>
            <a:r>
              <a:rPr lang="en-US" altLang="en-US" dirty="0">
                <a:latin typeface="Times New Roman" charset="0"/>
                <a:ea typeface="MS PGothic" charset="-128"/>
              </a:rPr>
              <a:t>              b.    Cardiovascular disease</a:t>
            </a:r>
            <a:endParaRPr lang="en-IN" altLang="en-US" dirty="0">
              <a:latin typeface="Times New Roman" charset="0"/>
              <a:ea typeface="MS PGothic" charset="-128"/>
            </a:endParaRPr>
          </a:p>
          <a:p>
            <a:r>
              <a:rPr lang="en-US" altLang="en-US" dirty="0">
                <a:latin typeface="Times New Roman" charset="0"/>
                <a:ea typeface="MS PGothic" charset="-128"/>
              </a:rPr>
              <a:t>              c.    Kidney failure</a:t>
            </a:r>
            <a:endParaRPr lang="en-IN" altLang="en-US" dirty="0">
              <a:latin typeface="Times New Roman" charset="0"/>
              <a:ea typeface="MS PGothic" charset="-128"/>
            </a:endParaRPr>
          </a:p>
          <a:p>
            <a:r>
              <a:rPr lang="en-US" altLang="en-US" dirty="0">
                <a:latin typeface="Times New Roman" charset="0"/>
                <a:ea typeface="MS PGothic" charset="-128"/>
              </a:rPr>
              <a:t>B.    There are three types of diabetes.</a:t>
            </a:r>
            <a:endParaRPr lang="en-IN" altLang="en-US" dirty="0">
              <a:latin typeface="Times New Roman" charset="0"/>
              <a:ea typeface="MS PGothic" charset="-128"/>
            </a:endParaRPr>
          </a:p>
          <a:p>
            <a:r>
              <a:rPr lang="en-US" altLang="en-US" dirty="0">
                <a:latin typeface="Times New Roman" charset="0"/>
                <a:ea typeface="MS PGothic" charset="-128"/>
              </a:rPr>
              <a:t>       1.    Diabetes mellitus type 1</a:t>
            </a:r>
            <a:endParaRPr lang="en-IN" altLang="en-US" dirty="0">
              <a:latin typeface="Times New Roman" charset="0"/>
              <a:ea typeface="MS PGothic" charset="-128"/>
            </a:endParaRPr>
          </a:p>
          <a:p>
            <a:r>
              <a:rPr lang="en-US" altLang="en-US" dirty="0">
                <a:latin typeface="Times New Roman" charset="0"/>
                <a:ea typeface="MS PGothic" charset="-128"/>
              </a:rPr>
              <a:t>       2.    Diabetes mellitus type 2</a:t>
            </a:r>
            <a:endParaRPr lang="en-IN" altLang="en-US" dirty="0">
              <a:latin typeface="Times New Roman" charset="0"/>
              <a:ea typeface="MS PGothic" charset="-128"/>
            </a:endParaRPr>
          </a:p>
          <a:p>
            <a:r>
              <a:rPr lang="en-US" altLang="en-US" dirty="0">
                <a:latin typeface="Times New Roman" charset="0"/>
                <a:ea typeface="MS PGothic" charset="-128"/>
              </a:rPr>
              <a:t>       3.    Pregnancy-induced gestational diabetes</a:t>
            </a:r>
            <a:endParaRPr lang="en-IN" altLang="en-US" dirty="0">
              <a:latin typeface="Times New Roman" charset="0"/>
              <a:ea typeface="MS PGothic" charset="-128"/>
            </a:endParaRPr>
          </a:p>
          <a:p>
            <a:r>
              <a:rPr lang="en-US" altLang="en-US" dirty="0">
                <a:latin typeface="Times New Roman" charset="0"/>
                <a:ea typeface="MS PGothic" charset="-128"/>
              </a:rPr>
              <a:t>C.    Treatments for diabetes</a:t>
            </a:r>
            <a:endParaRPr lang="en-IN" altLang="en-US" dirty="0">
              <a:latin typeface="Times New Roman" charset="0"/>
              <a:ea typeface="MS PGothic" charset="-128"/>
            </a:endParaRPr>
          </a:p>
          <a:p>
            <a:r>
              <a:rPr lang="en-US" altLang="en-US" dirty="0">
                <a:latin typeface="Times New Roman" charset="0"/>
                <a:ea typeface="MS PGothic" charset="-128"/>
              </a:rPr>
              <a:t>       1.    Medications and injectable hormones that lower blood glucose level. </a:t>
            </a:r>
            <a:endParaRPr lang="en-IN" altLang="en-US" dirty="0">
              <a:latin typeface="Times New Roman" charset="0"/>
              <a:ea typeface="MS PGothic" charset="-128"/>
            </a:endParaRPr>
          </a:p>
          <a:p>
            <a:r>
              <a:rPr lang="en-US" altLang="en-US" dirty="0">
                <a:latin typeface="Times New Roman" charset="0"/>
                <a:ea typeface="MS PGothic" charset="-128"/>
              </a:rPr>
              <a:t>              a.   If administered correctly or incorrectly, can create a medical emergency for the patient with diabetes.</a:t>
            </a:r>
            <a:endParaRPr lang="en-IN" altLang="en-US" dirty="0">
              <a:latin typeface="Times New Roman" charset="0"/>
              <a:ea typeface="MS PGothic" charset="-128"/>
            </a:endParaRPr>
          </a:p>
          <a:p>
            <a:r>
              <a:rPr lang="en-US" altLang="en-US" dirty="0">
                <a:latin typeface="Times New Roman" charset="0"/>
                <a:ea typeface="MS PGothic" charset="-128"/>
              </a:rPr>
              <a:t>              b.   Low blood glucose level (hypoglycemia), if unrecognized and untreated, can be life threatening.</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55B36D3-E538-2940-A47F-64031C7E2FA3}" type="slidenum">
              <a:rPr lang="en-US" altLang="en-US" sz="1200"/>
              <a:pPr eaLnBrk="1" hangingPunct="1"/>
              <a:t>10</a:t>
            </a:fld>
            <a:endParaRPr lang="en-US" altLang="en-US" sz="1200" dirty="0"/>
          </a:p>
        </p:txBody>
      </p:sp>
    </p:spTree>
    <p:extLst>
      <p:ext uri="{BB962C8B-B14F-4D97-AF65-F5344CB8AC3E}">
        <p14:creationId xmlns:p14="http://schemas.microsoft.com/office/powerpoint/2010/main" val="1443138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Jones &amp;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Jones &amp; Bartlett Learning, LLC an Ascend Learning Company. </a:t>
            </a:r>
            <a:r>
              <a:rPr lang="en-US" sz="800" dirty="0" err="1">
                <a:latin typeface="Arial" panose="020B0604020202020204" pitchFamily="34" charset="0"/>
                <a:cs typeface="Arial" panose="020B0604020202020204" pitchFamily="34" charset="0"/>
              </a:rPr>
              <a:t>www.jblearning.com</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CF4F1586-DE6A-1A40-AEF4-23ADA41937E4}"/>
              </a:ext>
            </a:extLst>
          </p:cNvPr>
          <p:cNvSpPr>
            <a:spLocks noGrp="1"/>
          </p:cNvSpPr>
          <p:nvPr>
            <p:ph type="subTitle" idx="1"/>
          </p:nvPr>
        </p:nvSpPr>
        <p:spPr/>
        <p:txBody>
          <a:bodyPr/>
          <a:lstStyle/>
          <a:p>
            <a:r>
              <a:rPr lang="en-US" dirty="0"/>
              <a:t>CHAPTER 20</a:t>
            </a:r>
          </a:p>
        </p:txBody>
      </p:sp>
      <p:sp>
        <p:nvSpPr>
          <p:cNvPr id="19" name="Title 18">
            <a:extLst>
              <a:ext uri="{FF2B5EF4-FFF2-40B4-BE49-F238E27FC236}">
                <a16:creationId xmlns:a16="http://schemas.microsoft.com/office/drawing/2014/main" id="{A58A35F8-EA88-094E-8EAD-88FE6A07C447}"/>
              </a:ext>
            </a:extLst>
          </p:cNvPr>
          <p:cNvSpPr>
            <a:spLocks noGrp="1"/>
          </p:cNvSpPr>
          <p:nvPr>
            <p:ph type="ctrTitle"/>
          </p:nvPr>
        </p:nvSpPr>
        <p:spPr/>
        <p:txBody>
          <a:bodyPr>
            <a:normAutofit/>
          </a:bodyPr>
          <a:lstStyle/>
          <a:p>
            <a:pPr>
              <a:spcBef>
                <a:spcPts val="200"/>
              </a:spcBef>
              <a:defRPr/>
            </a:pPr>
            <a:r>
              <a:rPr lang="en-US" altLang="en-US" kern="0" dirty="0"/>
              <a:t>Endocrine and Hematologic Emergencies</a:t>
            </a:r>
          </a:p>
        </p:txBody>
      </p:sp>
      <p:pic>
        <p:nvPicPr>
          <p:cNvPr id="5" name="Picture 4">
            <a:extLst>
              <a:ext uri="{FF2B5EF4-FFF2-40B4-BE49-F238E27FC236}">
                <a16:creationId xmlns:a16="http://schemas.microsoft.com/office/drawing/2014/main" id="{72745D91-033E-FE49-8C69-8A2627DA39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3715" y="1931"/>
            <a:ext cx="5618285" cy="6854138"/>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nSpc>
                <a:spcPct val="85000"/>
              </a:lnSpc>
              <a:defRPr/>
            </a:pPr>
            <a:r>
              <a:rPr lang="en-US" dirty="0">
                <a:cs typeface="+mj-cs"/>
              </a:rPr>
              <a:t>Pathophysiology </a:t>
            </a:r>
            <a:r>
              <a:rPr lang="en-US" sz="2000" b="0" dirty="0">
                <a:cs typeface="+mj-cs"/>
              </a:rPr>
              <a:t>(1 of 2)</a:t>
            </a:r>
          </a:p>
        </p:txBody>
      </p:sp>
      <p:sp>
        <p:nvSpPr>
          <p:cNvPr id="12291" name="Content Placeholder 2"/>
          <p:cNvSpPr>
            <a:spLocks noGrp="1"/>
          </p:cNvSpPr>
          <p:nvPr>
            <p:ph type="body" idx="1"/>
          </p:nvPr>
        </p:nvSpPr>
        <p:spPr/>
        <p:txBody>
          <a:bodyPr rIns="228600"/>
          <a:lstStyle/>
          <a:p>
            <a:pPr>
              <a:spcBef>
                <a:spcPct val="35000"/>
              </a:spcBef>
            </a:pPr>
            <a:r>
              <a:rPr lang="en-US" altLang="en-US" dirty="0"/>
              <a:t>Diabetes mellitus impairs body</a:t>
            </a:r>
            <a:r>
              <a:rPr lang="ja-JP" altLang="en-US" dirty="0"/>
              <a:t>’</a:t>
            </a:r>
            <a:r>
              <a:rPr lang="en-US" altLang="ja-JP" dirty="0"/>
              <a:t>s ability to use glucose for fuel.</a:t>
            </a:r>
          </a:p>
          <a:p>
            <a:r>
              <a:rPr lang="en-US" altLang="en-US" dirty="0"/>
              <a:t>Without treatment, blood glucose levels become too high.</a:t>
            </a:r>
          </a:p>
          <a:p>
            <a:pPr>
              <a:spcBef>
                <a:spcPct val="35000"/>
              </a:spcBef>
            </a:pPr>
            <a:r>
              <a:rPr lang="en-US" altLang="en-US" dirty="0"/>
              <a:t>Complications include blindness, cardiovascular disease, and kidney failure.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7763" name="Rectangle 3"/>
          <p:cNvSpPr>
            <a:spLocks noGrp="1" noChangeArrowheads="1"/>
          </p:cNvSpPr>
          <p:nvPr>
            <p:ph type="body" idx="1"/>
          </p:nvPr>
        </p:nvSpPr>
        <p:spPr/>
        <p:txBody>
          <a:bodyPr rIns="228600"/>
          <a:lstStyle/>
          <a:p>
            <a:pPr marL="457200" indent="-457200">
              <a:spcBef>
                <a:spcPct val="35000"/>
              </a:spcBef>
              <a:buFontTx/>
              <a:buAutoNum type="arabicPeriod" startAt="8"/>
            </a:pPr>
            <a:r>
              <a:rPr lang="en-US" altLang="en-US" dirty="0"/>
              <a:t>If the cells do not receive glucose, they will begin to metabolize:</a:t>
            </a:r>
          </a:p>
          <a:p>
            <a:pPr marL="1016000" lvl="1" indent="-444500">
              <a:spcBef>
                <a:spcPct val="35000"/>
              </a:spcBef>
              <a:buFontTx/>
              <a:buAutoNum type="alphaUcPeriod"/>
            </a:pPr>
            <a:r>
              <a:rPr lang="en-US" altLang="en-US" dirty="0"/>
              <a:t>fat.</a:t>
            </a:r>
          </a:p>
          <a:p>
            <a:pPr marL="1016000" lvl="1" indent="-444500">
              <a:spcBef>
                <a:spcPct val="35000"/>
              </a:spcBef>
              <a:buFontTx/>
              <a:buAutoNum type="alphaUcPeriod"/>
            </a:pPr>
            <a:r>
              <a:rPr lang="en-US" altLang="en-US" dirty="0"/>
              <a:t>acid.</a:t>
            </a:r>
          </a:p>
          <a:p>
            <a:pPr marL="1016000" lvl="1" indent="-444500">
              <a:spcBef>
                <a:spcPct val="35000"/>
              </a:spcBef>
              <a:buFontTx/>
              <a:buAutoNum type="alphaUcPeriod"/>
            </a:pPr>
            <a:r>
              <a:rPr lang="en-US" altLang="en-US" dirty="0"/>
              <a:t>sugar. </a:t>
            </a:r>
          </a:p>
          <a:p>
            <a:pPr marL="1016000" lvl="1" indent="-444500">
              <a:spcBef>
                <a:spcPct val="35000"/>
              </a:spcBef>
              <a:buFontTx/>
              <a:buAutoNum type="alphaUcPeriod"/>
            </a:pPr>
            <a:r>
              <a:rPr lang="en-US" altLang="en-US" dirty="0"/>
              <a:t>ketones. </a:t>
            </a:r>
          </a:p>
        </p:txBody>
      </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8787"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A</a:t>
            </a:r>
          </a:p>
          <a:p>
            <a:pPr marL="0" indent="0">
              <a:spcBef>
                <a:spcPct val="35000"/>
              </a:spcBef>
              <a:buFontTx/>
              <a:buNone/>
            </a:pPr>
            <a:r>
              <a:rPr lang="en-US" altLang="en-US" b="1" dirty="0"/>
              <a:t>Rationale: </a:t>
            </a:r>
            <a:r>
              <a:rPr lang="en-US" altLang="en-US" dirty="0"/>
              <a:t>If the body</a:t>
            </a:r>
            <a:r>
              <a:rPr lang="ja-JP" altLang="en-US"/>
              <a:t>’</a:t>
            </a:r>
            <a:r>
              <a:rPr lang="en-US" altLang="ja-JP" dirty="0"/>
              <a:t>s cells do not receive glucose, they will begin to metabolize the next most readily available substance—fat. Fat metabolism results in the production of ketoacids, which are released into the bloodstream (hence the term </a:t>
            </a:r>
            <a:r>
              <a:rPr lang="ja-JP" altLang="en-US"/>
              <a:t>“</a:t>
            </a:r>
            <a:r>
              <a:rPr lang="en-US" altLang="ja-JP" dirty="0"/>
              <a:t>ketoacidosis</a:t>
            </a:r>
            <a:r>
              <a:rPr lang="ja-JP" altLang="en-US"/>
              <a:t>”</a:t>
            </a:r>
            <a:r>
              <a:rPr lang="en-US" altLang="ja-JP" dirty="0"/>
              <a:t>).</a:t>
            </a:r>
            <a:endParaRPr lang="en-US" altLang="en-US" dirty="0"/>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19811" name="Rectangle 3"/>
          <p:cNvSpPr>
            <a:spLocks noGrp="1" noChangeArrowheads="1"/>
          </p:cNvSpPr>
          <p:nvPr>
            <p:ph type="body" idx="1"/>
          </p:nvPr>
        </p:nvSpPr>
        <p:spPr/>
        <p:txBody>
          <a:bodyPr rIns="228600"/>
          <a:lstStyle/>
          <a:p>
            <a:pPr marL="457200" indent="-457200">
              <a:spcBef>
                <a:spcPct val="35000"/>
              </a:spcBef>
              <a:buFontTx/>
              <a:buAutoNum type="arabicPeriod" startAt="8"/>
            </a:pPr>
            <a:r>
              <a:rPr lang="en-US" altLang="en-US" dirty="0"/>
              <a:t>If the cells do not receive glucose, they will begin to metabolize:</a:t>
            </a:r>
          </a:p>
          <a:p>
            <a:pPr marL="1016000" lvl="1" indent="-444500">
              <a:spcBef>
                <a:spcPct val="35000"/>
              </a:spcBef>
              <a:buFontTx/>
              <a:buAutoNum type="alphaUcPeriod"/>
            </a:pPr>
            <a:r>
              <a:rPr lang="en-US" altLang="en-US" dirty="0"/>
              <a:t>fat.</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016000" lvl="1" indent="-444500">
              <a:spcBef>
                <a:spcPct val="35000"/>
              </a:spcBef>
              <a:buFontTx/>
              <a:buAutoNum type="alphaUcPeriod"/>
            </a:pPr>
            <a:r>
              <a:rPr lang="en-US" altLang="en-US" dirty="0"/>
              <a:t>acid.</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Fatty acids are a by-product (waste product) of the metabolism of fat.</a:t>
            </a:r>
          </a:p>
          <a:p>
            <a:pPr marL="1016000" lvl="1" indent="-444500">
              <a:spcBef>
                <a:spcPct val="35000"/>
              </a:spcBef>
              <a:buFontTx/>
              <a:buAutoNum type="alphaUcPeriod" startAt="3"/>
            </a:pPr>
            <a:r>
              <a:rPr lang="en-US" altLang="en-US" dirty="0"/>
              <a:t>sugar.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Sugar is glucose.</a:t>
            </a:r>
          </a:p>
          <a:p>
            <a:pPr marL="1016000" lvl="1" indent="-444500">
              <a:spcBef>
                <a:spcPct val="35000"/>
              </a:spcBef>
              <a:buFontTx/>
              <a:buAutoNum type="alphaUcPeriod" startAt="3"/>
            </a:pPr>
            <a:r>
              <a:rPr lang="en-US" altLang="en-US" dirty="0"/>
              <a:t>ketones.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Ketones are a by-product (waste product) of the metabolism of fat.</a:t>
            </a:r>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21859" name="Rectangle 3"/>
          <p:cNvSpPr>
            <a:spLocks noGrp="1" noChangeArrowheads="1"/>
          </p:cNvSpPr>
          <p:nvPr>
            <p:ph type="body" idx="1"/>
          </p:nvPr>
        </p:nvSpPr>
        <p:spPr/>
        <p:txBody>
          <a:bodyPr rIns="228600"/>
          <a:lstStyle/>
          <a:p>
            <a:pPr marL="457200" indent="-457200">
              <a:spcBef>
                <a:spcPct val="35000"/>
              </a:spcBef>
              <a:buFontTx/>
              <a:buAutoNum type="arabicPeriod" startAt="9"/>
            </a:pPr>
            <a:r>
              <a:rPr lang="en-US" altLang="en-US" dirty="0"/>
              <a:t>In contrast to a hyperglycemic crisis, a hypoglycemic crisis:</a:t>
            </a:r>
          </a:p>
          <a:p>
            <a:pPr marL="1016000" lvl="1" indent="-444500">
              <a:spcBef>
                <a:spcPct val="35000"/>
              </a:spcBef>
              <a:buFontTx/>
              <a:buAutoNum type="alphaUcPeriod"/>
            </a:pPr>
            <a:r>
              <a:rPr lang="en-US" altLang="en-US" dirty="0"/>
              <a:t>rarely presents with seizures.</a:t>
            </a:r>
          </a:p>
          <a:p>
            <a:pPr marL="1016000" lvl="1" indent="-444500">
              <a:spcBef>
                <a:spcPct val="35000"/>
              </a:spcBef>
              <a:buFontTx/>
              <a:buAutoNum type="alphaUcPeriod"/>
            </a:pPr>
            <a:r>
              <a:rPr lang="en-US" altLang="en-US" dirty="0"/>
              <a:t>presents over a period of hours to days. </a:t>
            </a:r>
          </a:p>
          <a:p>
            <a:pPr marL="1016000" lvl="1" indent="-444500">
              <a:spcBef>
                <a:spcPct val="35000"/>
              </a:spcBef>
              <a:buFontTx/>
              <a:buAutoNum type="alphaUcPeriod"/>
            </a:pPr>
            <a:r>
              <a:rPr lang="en-US" altLang="en-US" dirty="0"/>
              <a:t>should not routinely be treated with glucose.</a:t>
            </a:r>
          </a:p>
          <a:p>
            <a:pPr marL="1016000" lvl="1" indent="-444500">
              <a:spcBef>
                <a:spcPct val="35000"/>
              </a:spcBef>
              <a:buFontTx/>
              <a:buAutoNum type="alphaUcPeriod"/>
            </a:pPr>
            <a:r>
              <a:rPr lang="en-US" altLang="en-US" dirty="0"/>
              <a:t>usually responds immediately after treatment. </a:t>
            </a: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22883"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D</a:t>
            </a:r>
          </a:p>
          <a:p>
            <a:pPr marL="0" indent="0">
              <a:spcBef>
                <a:spcPct val="35000"/>
              </a:spcBef>
              <a:buFontTx/>
              <a:buNone/>
            </a:pPr>
            <a:r>
              <a:rPr lang="en-US" altLang="en-US" b="1" dirty="0"/>
              <a:t>Rationale: </a:t>
            </a:r>
            <a:r>
              <a:rPr lang="en-US" altLang="en-US" dirty="0"/>
              <a:t>Hypoglycemic crisis usually responds immediately following treatment with glucose. Patients with hyperglycemic crisis generally respond to treatment gradually, within 6–12 hours following the appropriate treatment. Seizures can occur with both hyperglycemic crisis and hypoglycemic crisis, but are more common in patients with hypoglycemic crisis. </a:t>
            </a: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23907" name="Rectangle 3"/>
          <p:cNvSpPr>
            <a:spLocks noGrp="1" noChangeArrowheads="1"/>
          </p:cNvSpPr>
          <p:nvPr>
            <p:ph type="body" idx="1"/>
          </p:nvPr>
        </p:nvSpPr>
        <p:spPr/>
        <p:txBody>
          <a:bodyPr rIns="228600"/>
          <a:lstStyle/>
          <a:p>
            <a:pPr marL="457200" indent="-457200">
              <a:spcBef>
                <a:spcPct val="35000"/>
              </a:spcBef>
              <a:buFontTx/>
              <a:buAutoNum type="arabicPeriod" startAt="9"/>
            </a:pPr>
            <a:r>
              <a:rPr lang="en-US" altLang="en-US" dirty="0"/>
              <a:t>In contrast to a hyperglycemic crisis, a hypoglycemic crisis:</a:t>
            </a:r>
          </a:p>
          <a:p>
            <a:pPr marL="1016000" lvl="1" indent="-444500">
              <a:spcBef>
                <a:spcPct val="35000"/>
              </a:spcBef>
              <a:buFontTx/>
              <a:buAutoNum type="alphaUcPeriod"/>
            </a:pPr>
            <a:r>
              <a:rPr lang="en-US" altLang="en-US" dirty="0"/>
              <a:t>rarely presents with seizures.</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Hypoglycemic crisis can produce seizures.</a:t>
            </a:r>
          </a:p>
          <a:p>
            <a:pPr marL="1016000" lvl="1" indent="-444500">
              <a:spcBef>
                <a:spcPct val="35000"/>
              </a:spcBef>
              <a:buFontTx/>
              <a:buAutoNum type="alphaUcPeriod"/>
            </a:pPr>
            <a:r>
              <a:rPr lang="en-US" altLang="en-US" dirty="0"/>
              <a:t>presents over a period of hours to days.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Hypoglycemic crisis has a rapid onset of symptoms (possible minutes).</a:t>
            </a:r>
          </a:p>
          <a:p>
            <a:pPr marL="1016000" lvl="1" indent="-444500">
              <a:spcBef>
                <a:spcPct val="35000"/>
              </a:spcBef>
              <a:buFontTx/>
              <a:buAutoNum type="alphaUcPeriod" startAt="3"/>
            </a:pPr>
            <a:r>
              <a:rPr lang="en-US" altLang="en-US" dirty="0"/>
              <a:t>should not routinely be treated with glucose.</a:t>
            </a:r>
            <a:br>
              <a:rPr lang="en-US" altLang="en-US" dirty="0"/>
            </a:br>
            <a:r>
              <a:rPr lang="en-US" altLang="en-US" b="1" dirty="0"/>
              <a:t>Rationale: </a:t>
            </a:r>
            <a:r>
              <a:rPr lang="en-US" altLang="en-US" dirty="0">
                <a:solidFill>
                  <a:srgbClr val="F37021"/>
                </a:solidFill>
              </a:rPr>
              <a:t>Hypoglycemic crisis is always treated with glucose.</a:t>
            </a:r>
          </a:p>
          <a:p>
            <a:pPr marL="1016000" lvl="1" indent="-444500">
              <a:spcBef>
                <a:spcPct val="35000"/>
              </a:spcBef>
              <a:buFontTx/>
              <a:buAutoNum type="alphaUcPeriod" startAt="3"/>
            </a:pPr>
            <a:r>
              <a:rPr lang="en-US" altLang="en-US" dirty="0"/>
              <a:t>usually responds immediately after treatment.</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25955" name="Rectangle 3"/>
          <p:cNvSpPr>
            <a:spLocks noGrp="1" noChangeArrowheads="1"/>
          </p:cNvSpPr>
          <p:nvPr>
            <p:ph type="body" idx="1"/>
          </p:nvPr>
        </p:nvSpPr>
        <p:spPr/>
        <p:txBody>
          <a:bodyPr rIns="228600"/>
          <a:lstStyle/>
          <a:p>
            <a:pPr marL="682625" indent="-682625">
              <a:spcBef>
                <a:spcPct val="35000"/>
              </a:spcBef>
              <a:buFontTx/>
              <a:buAutoNum type="arabicPeriod" startAt="10"/>
            </a:pPr>
            <a:r>
              <a:rPr lang="en-US" altLang="en-US" dirty="0"/>
              <a:t>Patients with diabetic ketoacidosis experience polydipsia because:</a:t>
            </a:r>
          </a:p>
          <a:p>
            <a:pPr marL="1241425" lvl="1" indent="-444500">
              <a:spcBef>
                <a:spcPct val="35000"/>
              </a:spcBef>
              <a:buFontTx/>
              <a:buAutoNum type="alphaUcPeriod"/>
            </a:pPr>
            <a:r>
              <a:rPr lang="en-US" altLang="en-US" dirty="0"/>
              <a:t>they are dehydrated secondary to excessive urination. </a:t>
            </a:r>
          </a:p>
          <a:p>
            <a:pPr marL="1241425" lvl="1" indent="-444500">
              <a:spcBef>
                <a:spcPct val="35000"/>
              </a:spcBef>
              <a:buFontTx/>
              <a:buAutoNum type="alphaUcPeriod"/>
            </a:pPr>
            <a:r>
              <a:rPr lang="en-US" altLang="en-US" dirty="0"/>
              <a:t>the cells of the body are starved due to a lack of glucose. </a:t>
            </a:r>
          </a:p>
          <a:p>
            <a:pPr marL="1241425" lvl="1" indent="-444500">
              <a:spcBef>
                <a:spcPct val="35000"/>
              </a:spcBef>
              <a:buFontTx/>
              <a:buAutoNum type="alphaUcPeriod"/>
            </a:pPr>
            <a:r>
              <a:rPr lang="en-US" altLang="en-US" dirty="0"/>
              <a:t>fatty acids are being metabolized at the cellular level. </a:t>
            </a:r>
          </a:p>
          <a:p>
            <a:pPr marL="1241425" lvl="1" indent="-444500">
              <a:spcBef>
                <a:spcPct val="35000"/>
              </a:spcBef>
              <a:buFontTx/>
              <a:buAutoNum type="alphaUcPeriod"/>
            </a:pPr>
            <a:r>
              <a:rPr lang="en-US" altLang="en-US" dirty="0"/>
              <a:t>hyperglycemia usually causes severe internal water loss. </a:t>
            </a:r>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26979"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A</a:t>
            </a:r>
          </a:p>
          <a:p>
            <a:pPr marL="0" indent="0">
              <a:spcBef>
                <a:spcPct val="35000"/>
              </a:spcBef>
              <a:buFontTx/>
              <a:buNone/>
            </a:pPr>
            <a:r>
              <a:rPr lang="en-US" altLang="en-US" b="1" dirty="0"/>
              <a:t>Rationale: </a:t>
            </a:r>
            <a:r>
              <a:rPr lang="en-US" altLang="en-US" dirty="0"/>
              <a:t>Severe hyperglycemia—which leads to diabetic ketoacidosis—causes the body to excrete large amounts of glucose and water. As a result, the patient becomes severely dehydrated, which leads to excessive thirst (polydipsia). </a:t>
            </a:r>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28003" name="Rectangle 3"/>
          <p:cNvSpPr>
            <a:spLocks noGrp="1" noChangeArrowheads="1"/>
          </p:cNvSpPr>
          <p:nvPr>
            <p:ph type="body" idx="1"/>
          </p:nvPr>
        </p:nvSpPr>
        <p:spPr/>
        <p:txBody>
          <a:bodyPr rIns="228600"/>
          <a:lstStyle/>
          <a:p>
            <a:pPr marL="682625" indent="-682625">
              <a:spcBef>
                <a:spcPct val="35000"/>
              </a:spcBef>
              <a:buFontTx/>
              <a:buAutoNum type="arabicPeriod" startAt="10"/>
            </a:pPr>
            <a:r>
              <a:rPr lang="en-US" altLang="en-US" dirty="0"/>
              <a:t>Patients with diabetic ketoacidosis experience polydipsia because:</a:t>
            </a:r>
          </a:p>
          <a:p>
            <a:pPr marL="1241425" lvl="1" indent="-444500">
              <a:spcBef>
                <a:spcPct val="35000"/>
              </a:spcBef>
              <a:buFontTx/>
              <a:buAutoNum type="alphaUcPeriod"/>
            </a:pPr>
            <a:r>
              <a:rPr lang="en-US" altLang="en-US" dirty="0"/>
              <a:t>they are dehydrated secondary to excessive urination.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241425" lvl="1" indent="-444500">
              <a:spcBef>
                <a:spcPct val="35000"/>
              </a:spcBef>
              <a:buFontTx/>
              <a:buAutoNum type="alphaUcPeriod"/>
            </a:pPr>
            <a:r>
              <a:rPr lang="en-US" altLang="en-US" dirty="0"/>
              <a:t>the cells of the body are starved due to a lack of glucose.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True, but the lack of glucose does not cause thirst.</a:t>
            </a:r>
            <a:endParaRPr lang="en-US" altLang="en-US" dirty="0">
              <a:solidFill>
                <a:srgbClr val="FF0000"/>
              </a:solidFill>
            </a:endParaRPr>
          </a:p>
          <a:p>
            <a:pPr marL="1254125" lvl="1" indent="-457200">
              <a:lnSpc>
                <a:spcPct val="95000"/>
              </a:lnSpc>
              <a:spcBef>
                <a:spcPct val="15000"/>
              </a:spcBef>
              <a:buFontTx/>
              <a:buAutoNum type="alphaUcPeriod" startAt="3"/>
            </a:pPr>
            <a:r>
              <a:rPr lang="en-US" altLang="en-US" dirty="0"/>
              <a:t>fatty acids are being metabolized at the cellular level.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Fats are metabolized by the cells instead of glucose, which produces acids and ketones</a:t>
            </a:r>
            <a:r>
              <a:rPr lang="en-US" altLang="en-US" dirty="0">
                <a:solidFill>
                  <a:srgbClr val="F37021"/>
                </a:solidFill>
                <a:ea typeface="MS PGothic" charset="-128"/>
              </a:rPr>
              <a:t>—</a:t>
            </a:r>
            <a:r>
              <a:rPr lang="en-US" altLang="en-US" dirty="0">
                <a:solidFill>
                  <a:srgbClr val="F37021"/>
                </a:solidFill>
              </a:rPr>
              <a:t>thus the term ketoacidosis.</a:t>
            </a:r>
          </a:p>
          <a:p>
            <a:pPr marL="1254125" lvl="1" indent="-457200">
              <a:lnSpc>
                <a:spcPct val="95000"/>
              </a:lnSpc>
              <a:spcBef>
                <a:spcPct val="15000"/>
              </a:spcBef>
              <a:buFontTx/>
              <a:buAutoNum type="alphaUcPeriod" startAt="3"/>
            </a:pPr>
            <a:r>
              <a:rPr lang="en-US" altLang="en-US" dirty="0"/>
              <a:t>hyperglycemia usually causes severe internal water loss.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is false. It causes water loss due to glucose being excreted (externally) in the urine solution.</a:t>
            </a:r>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30051" name="Rectangle 3"/>
          <p:cNvSpPr>
            <a:spLocks noGrp="1" noChangeArrowheads="1"/>
          </p:cNvSpPr>
          <p:nvPr>
            <p:ph type="body" idx="1"/>
          </p:nvPr>
        </p:nvSpPr>
        <p:spPr/>
        <p:txBody>
          <a:bodyPr rIns="228600"/>
          <a:lstStyle/>
          <a:p>
            <a:pPr marL="682625" indent="-682625">
              <a:spcBef>
                <a:spcPct val="35000"/>
              </a:spcBef>
              <a:buFontTx/>
              <a:buAutoNum type="arabicPeriod" startAt="11"/>
            </a:pPr>
            <a:r>
              <a:rPr lang="en-US" altLang="en-US" dirty="0"/>
              <a:t>When dealing with hematologic disorders, the EMT must be familiar with the composition of blood. Which of the following is considered a hematologic disease? </a:t>
            </a:r>
          </a:p>
          <a:p>
            <a:pPr marL="1370013" lvl="1" indent="-457200">
              <a:spcBef>
                <a:spcPct val="35000"/>
              </a:spcBef>
              <a:buFontTx/>
              <a:buAutoNum type="alphaUcPeriod"/>
            </a:pPr>
            <a:r>
              <a:rPr lang="en-US" altLang="en-US" dirty="0"/>
              <a:t>Sickle cell disease</a:t>
            </a:r>
          </a:p>
          <a:p>
            <a:pPr marL="1370013" lvl="1" indent="-457200">
              <a:spcBef>
                <a:spcPct val="35000"/>
              </a:spcBef>
              <a:buFontTx/>
              <a:buAutoNum type="alphaUcPeriod"/>
            </a:pPr>
            <a:r>
              <a:rPr lang="en-US" altLang="en-US" dirty="0"/>
              <a:t>Hemophilia</a:t>
            </a:r>
          </a:p>
          <a:p>
            <a:pPr marL="1370013" lvl="1" indent="-457200">
              <a:spcBef>
                <a:spcPct val="35000"/>
              </a:spcBef>
              <a:buFontTx/>
              <a:buAutoNum type="alphaUcPeriod"/>
            </a:pPr>
            <a:r>
              <a:rPr lang="en-US" altLang="en-US" dirty="0"/>
              <a:t>Lou Gehrig</a:t>
            </a:r>
            <a:r>
              <a:rPr lang="ja-JP" altLang="en-US"/>
              <a:t>’</a:t>
            </a:r>
            <a:r>
              <a:rPr lang="en-US" altLang="ja-JP" dirty="0"/>
              <a:t>s disease</a:t>
            </a:r>
          </a:p>
          <a:p>
            <a:pPr marL="1370013" lvl="1" indent="-457200">
              <a:spcBef>
                <a:spcPct val="35000"/>
              </a:spcBef>
              <a:buFontTx/>
              <a:buAutoNum type="alphaUcPeriod"/>
            </a:pPr>
            <a:r>
              <a:rPr lang="en-US" altLang="en-US" dirty="0"/>
              <a:t>Both A and B</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nSpc>
                <a:spcPct val="85000"/>
              </a:lnSpc>
              <a:defRPr/>
            </a:pPr>
            <a:r>
              <a:rPr lang="en-US" dirty="0">
                <a:cs typeface="+mj-cs"/>
              </a:rPr>
              <a:t>Pathophysiology </a:t>
            </a:r>
            <a:r>
              <a:rPr lang="en-US" sz="2000" b="0" dirty="0">
                <a:cs typeface="+mj-cs"/>
              </a:rPr>
              <a:t>(2 of 2)</a:t>
            </a:r>
          </a:p>
        </p:txBody>
      </p:sp>
      <p:sp>
        <p:nvSpPr>
          <p:cNvPr id="13315" name="Content Placeholder 2"/>
          <p:cNvSpPr>
            <a:spLocks noGrp="1"/>
          </p:cNvSpPr>
          <p:nvPr>
            <p:ph type="body" idx="1"/>
          </p:nvPr>
        </p:nvSpPr>
        <p:spPr>
          <a:xfrm>
            <a:off x="925830" y="1490870"/>
            <a:ext cx="9691370" cy="4699047"/>
          </a:xfrm>
        </p:spPr>
        <p:txBody>
          <a:bodyPr rIns="228600"/>
          <a:lstStyle/>
          <a:p>
            <a:pPr>
              <a:spcBef>
                <a:spcPct val="35000"/>
              </a:spcBef>
            </a:pPr>
            <a:r>
              <a:rPr lang="en-US" altLang="en-US" dirty="0"/>
              <a:t>You need to know signs and symptoms of blood glucose that is:</a:t>
            </a:r>
          </a:p>
          <a:p>
            <a:pPr lvl="1">
              <a:spcBef>
                <a:spcPct val="35000"/>
              </a:spcBef>
            </a:pPr>
            <a:r>
              <a:rPr lang="en-US" altLang="en-US" dirty="0"/>
              <a:t>High (hyperglycemia)</a:t>
            </a:r>
          </a:p>
          <a:p>
            <a:pPr lvl="1">
              <a:spcBef>
                <a:spcPct val="35000"/>
              </a:spcBef>
            </a:pPr>
            <a:r>
              <a:rPr lang="en-US" altLang="en-US" dirty="0"/>
              <a:t>Low (hypoglycemia)</a:t>
            </a:r>
          </a:p>
          <a:p>
            <a:pPr>
              <a:spcBef>
                <a:spcPct val="35000"/>
              </a:spcBef>
            </a:pPr>
            <a:r>
              <a:rPr lang="en-US" altLang="en-US" dirty="0"/>
              <a:t>Hyperglycemia and hypoglycemia can occur with diabetes mellitus type 1 and type 2. </a:t>
            </a:r>
          </a:p>
          <a:p>
            <a:pPr>
              <a:spcBef>
                <a:spcPct val="35000"/>
              </a:spcBef>
            </a:pPr>
            <a:r>
              <a:rPr lang="en-US" altLang="en-US" dirty="0"/>
              <a:t>All hypoglycemic patients require prompt treatment.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31075"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D</a:t>
            </a:r>
          </a:p>
          <a:p>
            <a:pPr marL="0" indent="0">
              <a:spcBef>
                <a:spcPct val="35000"/>
              </a:spcBef>
              <a:buFontTx/>
              <a:buNone/>
            </a:pPr>
            <a:r>
              <a:rPr lang="en-US" altLang="en-US" b="1" dirty="0"/>
              <a:t>Rationale: </a:t>
            </a:r>
            <a:r>
              <a:rPr lang="en-US" altLang="en-US" dirty="0"/>
              <a:t>Hematology is the study and prevention of blood-related diseases, such as sickle cell disease and hemophilia.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32099" name="Rectangle 3"/>
          <p:cNvSpPr>
            <a:spLocks noGrp="1" noChangeArrowheads="1"/>
          </p:cNvSpPr>
          <p:nvPr>
            <p:ph type="body" idx="1"/>
          </p:nvPr>
        </p:nvSpPr>
        <p:spPr/>
        <p:txBody>
          <a:bodyPr rIns="228600"/>
          <a:lstStyle/>
          <a:p>
            <a:pPr marL="682625" indent="-682625">
              <a:spcBef>
                <a:spcPct val="35000"/>
              </a:spcBef>
              <a:buFontTx/>
              <a:buAutoNum type="arabicPeriod" startAt="11"/>
            </a:pPr>
            <a:r>
              <a:rPr lang="en-US" altLang="en-US" dirty="0"/>
              <a:t>When dealing with hematologic disorders, the EMT must be familiar with the composition of blood. Which of the following is considered a hematologic disease? </a:t>
            </a:r>
          </a:p>
          <a:p>
            <a:pPr marL="1254125" lvl="1" indent="-457200">
              <a:spcBef>
                <a:spcPct val="35000"/>
              </a:spcBef>
              <a:buFontTx/>
              <a:buAutoNum type="alphaUcPeriod"/>
            </a:pPr>
            <a:r>
              <a:rPr lang="en-US" altLang="en-US" dirty="0"/>
              <a:t>Sickle cell disease</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Sickle cell disease is a hematologic disorder affecting the red blood cells.</a:t>
            </a:r>
          </a:p>
          <a:p>
            <a:pPr marL="1254125" lvl="1" indent="-457200">
              <a:spcBef>
                <a:spcPct val="35000"/>
              </a:spcBef>
              <a:buFontTx/>
              <a:buAutoNum type="alphaUcPeriod"/>
            </a:pPr>
            <a:r>
              <a:rPr lang="en-US" altLang="en-US" dirty="0"/>
              <a:t>Hemophilia</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Hemophilia is a hematologic disorder affecting the blood</a:t>
            </a:r>
            <a:r>
              <a:rPr lang="ja-JP" altLang="en-US" dirty="0">
                <a:solidFill>
                  <a:srgbClr val="F37021"/>
                </a:solidFill>
              </a:rPr>
              <a:t>’</a:t>
            </a:r>
            <a:r>
              <a:rPr lang="en-US" altLang="ja-JP" dirty="0">
                <a:solidFill>
                  <a:srgbClr val="F37021"/>
                </a:solidFill>
              </a:rPr>
              <a:t>s ability to clot.</a:t>
            </a:r>
          </a:p>
          <a:p>
            <a:pPr marL="1254125" lvl="1" indent="-457200">
              <a:spcBef>
                <a:spcPct val="35000"/>
              </a:spcBef>
              <a:buFontTx/>
              <a:buAutoNum type="alphaUcPeriod" startAt="3"/>
            </a:pPr>
            <a:r>
              <a:rPr lang="en-US" altLang="en-US" dirty="0"/>
              <a:t>Lou Gehrig</a:t>
            </a:r>
            <a:r>
              <a:rPr lang="ja-JP" altLang="en-US" dirty="0"/>
              <a:t>’</a:t>
            </a:r>
            <a:r>
              <a:rPr lang="en-US" altLang="ja-JP" dirty="0"/>
              <a:t>s disease</a:t>
            </a:r>
            <a:br>
              <a:rPr lang="en-US" altLang="ja-JP" dirty="0"/>
            </a:br>
            <a:r>
              <a:rPr lang="en-US" altLang="ja-JP" b="1" dirty="0"/>
              <a:t>Rationale:</a:t>
            </a:r>
            <a:r>
              <a:rPr lang="en-US" altLang="ja-JP" b="1" dirty="0">
                <a:solidFill>
                  <a:srgbClr val="000000"/>
                </a:solidFill>
              </a:rPr>
              <a:t> </a:t>
            </a:r>
            <a:r>
              <a:rPr lang="en-US" altLang="ja-JP" dirty="0">
                <a:solidFill>
                  <a:srgbClr val="F37021"/>
                </a:solidFill>
              </a:rPr>
              <a:t>Lou Gehrig</a:t>
            </a:r>
            <a:r>
              <a:rPr lang="ja-JP" altLang="en-US" dirty="0">
                <a:solidFill>
                  <a:srgbClr val="F37021"/>
                </a:solidFill>
              </a:rPr>
              <a:t>’</a:t>
            </a:r>
            <a:r>
              <a:rPr lang="en-US" altLang="ja-JP" dirty="0">
                <a:solidFill>
                  <a:srgbClr val="F37021"/>
                </a:solidFill>
              </a:rPr>
              <a:t>s disease affects the nerve cells in the brain and spinal cord.</a:t>
            </a:r>
          </a:p>
          <a:p>
            <a:pPr marL="1254125" lvl="1" indent="-457200">
              <a:spcBef>
                <a:spcPct val="35000"/>
              </a:spcBef>
              <a:buFontTx/>
              <a:buAutoNum type="alphaUcPeriod" startAt="3"/>
            </a:pPr>
            <a:r>
              <a:rPr lang="en-US" altLang="en-US" dirty="0"/>
              <a:t>Both A and B</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34147" name="Rectangle 3"/>
          <p:cNvSpPr>
            <a:spLocks noGrp="1" noChangeArrowheads="1"/>
          </p:cNvSpPr>
          <p:nvPr>
            <p:ph type="body" idx="1"/>
          </p:nvPr>
        </p:nvSpPr>
        <p:spPr/>
        <p:txBody>
          <a:bodyPr rIns="228600"/>
          <a:lstStyle/>
          <a:p>
            <a:pPr marL="682625" indent="-682625">
              <a:spcBef>
                <a:spcPct val="35000"/>
              </a:spcBef>
              <a:buFontTx/>
              <a:buAutoNum type="arabicPeriod" startAt="12"/>
            </a:pPr>
            <a:r>
              <a:rPr lang="en-US" altLang="en-US" dirty="0"/>
              <a:t>What are the two main components of blood? </a:t>
            </a:r>
          </a:p>
          <a:p>
            <a:pPr marL="1254125" lvl="1" indent="-457200">
              <a:spcBef>
                <a:spcPct val="35000"/>
              </a:spcBef>
              <a:buFontTx/>
              <a:buAutoNum type="alphaUcPeriod"/>
            </a:pPr>
            <a:r>
              <a:rPr lang="en-US" altLang="en-US" dirty="0"/>
              <a:t>Erythrocytes and hemoglobin</a:t>
            </a:r>
          </a:p>
          <a:p>
            <a:pPr marL="1254125" lvl="1" indent="-457200">
              <a:spcBef>
                <a:spcPct val="35000"/>
              </a:spcBef>
              <a:buFontTx/>
              <a:buAutoNum type="alphaUcPeriod"/>
            </a:pPr>
            <a:r>
              <a:rPr lang="en-US" altLang="en-US" dirty="0"/>
              <a:t>Cells and plasma</a:t>
            </a:r>
          </a:p>
          <a:p>
            <a:pPr marL="1254125" lvl="1" indent="-457200">
              <a:spcBef>
                <a:spcPct val="35000"/>
              </a:spcBef>
              <a:buFontTx/>
              <a:buAutoNum type="alphaUcPeriod"/>
            </a:pPr>
            <a:r>
              <a:rPr lang="en-US" altLang="en-US" dirty="0"/>
              <a:t>Leukocytes and white blood cells</a:t>
            </a:r>
          </a:p>
          <a:p>
            <a:pPr marL="1254125" lvl="1" indent="-457200">
              <a:spcBef>
                <a:spcPct val="35000"/>
              </a:spcBef>
              <a:buFontTx/>
              <a:buAutoNum type="alphaUcPeriod"/>
            </a:pPr>
            <a:r>
              <a:rPr lang="en-US" altLang="en-US" dirty="0"/>
              <a:t>Platelets and neutrophils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35171"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The blood is made up of two main components: cells and plasma. The cells in the blood include red blood cells (erythrocytes), white blood cells (leukocytes), and platelets. These cells are suspended in a straw-colored fluid called plasma.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36195" name="Rectangle 3"/>
          <p:cNvSpPr>
            <a:spLocks noGrp="1" noChangeArrowheads="1"/>
          </p:cNvSpPr>
          <p:nvPr>
            <p:ph type="body" idx="1"/>
          </p:nvPr>
        </p:nvSpPr>
        <p:spPr/>
        <p:txBody>
          <a:bodyPr rIns="228600"/>
          <a:lstStyle/>
          <a:p>
            <a:pPr marL="688975" indent="-688975">
              <a:spcBef>
                <a:spcPct val="35000"/>
              </a:spcBef>
              <a:buFontTx/>
              <a:buAutoNum type="arabicPeriod" startAt="12"/>
            </a:pPr>
            <a:r>
              <a:rPr lang="en-US" altLang="en-US" dirty="0"/>
              <a:t>What are the two main components of blood? </a:t>
            </a:r>
          </a:p>
          <a:p>
            <a:pPr marL="1260475" lvl="1" indent="-457200">
              <a:spcBef>
                <a:spcPct val="35000"/>
              </a:spcBef>
              <a:buFontTx/>
              <a:buAutoNum type="alphaUcPeriod"/>
            </a:pPr>
            <a:r>
              <a:rPr lang="en-US" altLang="en-US" dirty="0"/>
              <a:t>Erythrocytes and hemoglobin</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Erythrocytes are a type of blood cell, and hemoglobin is a chemical that is contained within blood cells.</a:t>
            </a:r>
          </a:p>
          <a:p>
            <a:pPr marL="1260475" lvl="1" indent="-457200">
              <a:spcBef>
                <a:spcPct val="35000"/>
              </a:spcBef>
              <a:buFontTx/>
              <a:buAutoNum type="alphaUcPeriod"/>
            </a:pPr>
            <a:r>
              <a:rPr lang="en-US" altLang="en-US" dirty="0"/>
              <a:t>Cells and plasma</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260475" lvl="1" indent="-457200">
              <a:spcBef>
                <a:spcPct val="35000"/>
              </a:spcBef>
              <a:buFontTx/>
              <a:buAutoNum type="alphaUcPeriod" startAt="3"/>
            </a:pPr>
            <a:r>
              <a:rPr lang="en-US" altLang="en-US" dirty="0"/>
              <a:t>Leukocytes and white blood cells</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Leukocytes </a:t>
            </a:r>
            <a:r>
              <a:rPr lang="en-US" altLang="en-US" i="1" dirty="0">
                <a:solidFill>
                  <a:srgbClr val="F37021"/>
                </a:solidFill>
              </a:rPr>
              <a:t>are</a:t>
            </a:r>
            <a:r>
              <a:rPr lang="en-US" altLang="en-US" dirty="0">
                <a:solidFill>
                  <a:srgbClr val="F37021"/>
                </a:solidFill>
              </a:rPr>
              <a:t> white blood cells, which are a type of blood cell.</a:t>
            </a:r>
          </a:p>
          <a:p>
            <a:pPr marL="1260475" lvl="1" indent="-457200">
              <a:spcBef>
                <a:spcPct val="35000"/>
              </a:spcBef>
              <a:buFontTx/>
              <a:buAutoNum type="alphaUcPeriod" startAt="3"/>
            </a:pPr>
            <a:r>
              <a:rPr lang="en-US" altLang="en-US" dirty="0"/>
              <a:t>Platelets and neutrophils</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Platelets are a type of blood cell, and neutrophils are a type of white blood cell.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38243" name="Rectangle 3"/>
          <p:cNvSpPr>
            <a:spLocks noGrp="1" noChangeArrowheads="1"/>
          </p:cNvSpPr>
          <p:nvPr>
            <p:ph type="body" idx="1"/>
          </p:nvPr>
        </p:nvSpPr>
        <p:spPr/>
        <p:txBody>
          <a:bodyPr rIns="228600"/>
          <a:lstStyle/>
          <a:p>
            <a:pPr marL="682625" indent="-682625">
              <a:spcBef>
                <a:spcPct val="35000"/>
              </a:spcBef>
              <a:buFontTx/>
              <a:buAutoNum type="arabicPeriod" startAt="13"/>
            </a:pPr>
            <a:r>
              <a:rPr lang="en-US" altLang="en-US" dirty="0"/>
              <a:t>The assessment of a patient with a hematologic disorder is the same as it is with all other patients an EMT will encounter. In addition to obtaining a SAMPLE history, EMTs should ask which of the following questions?</a:t>
            </a:r>
          </a:p>
          <a:p>
            <a:pPr marL="1254125" lvl="1" indent="-457200">
              <a:lnSpc>
                <a:spcPct val="90000"/>
              </a:lnSpc>
              <a:spcBef>
                <a:spcPts val="800"/>
              </a:spcBef>
              <a:buFontTx/>
              <a:buAutoNum type="alphaUcPeriod"/>
            </a:pPr>
            <a:r>
              <a:rPr lang="en-US" altLang="en-US" dirty="0"/>
              <a:t>Have you had a crisis before?</a:t>
            </a:r>
          </a:p>
          <a:p>
            <a:pPr marL="1254125" lvl="1" indent="-457200">
              <a:lnSpc>
                <a:spcPct val="90000"/>
              </a:lnSpc>
              <a:spcBef>
                <a:spcPts val="800"/>
              </a:spcBef>
              <a:buFontTx/>
              <a:buAutoNum type="alphaUcPeriod"/>
            </a:pPr>
            <a:r>
              <a:rPr lang="en-US" altLang="en-US" dirty="0"/>
              <a:t>When was the last time you had a crisis?</a:t>
            </a:r>
          </a:p>
          <a:p>
            <a:pPr marL="1254125" lvl="1" indent="-457200">
              <a:lnSpc>
                <a:spcPct val="90000"/>
              </a:lnSpc>
              <a:spcBef>
                <a:spcPts val="800"/>
              </a:spcBef>
              <a:buFontTx/>
              <a:buAutoNum type="alphaUcPeriod"/>
            </a:pPr>
            <a:r>
              <a:rPr lang="en-US" altLang="en-US" dirty="0"/>
              <a:t>How did your crisis resolve?</a:t>
            </a:r>
          </a:p>
          <a:p>
            <a:pPr marL="1254125" lvl="1" indent="-457200">
              <a:lnSpc>
                <a:spcPct val="90000"/>
              </a:lnSpc>
              <a:spcBef>
                <a:spcPts val="800"/>
              </a:spcBef>
              <a:buFontTx/>
              <a:buAutoNum type="alphaUcPeriod"/>
            </a:pPr>
            <a:r>
              <a:rPr lang="en-US" altLang="en-US" dirty="0"/>
              <a:t>All of the above.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9267"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D</a:t>
            </a:r>
          </a:p>
          <a:p>
            <a:pPr marL="0" indent="0">
              <a:spcBef>
                <a:spcPct val="35000"/>
              </a:spcBef>
              <a:buFontTx/>
              <a:buNone/>
            </a:pPr>
            <a:r>
              <a:rPr lang="en-US" altLang="en-US" b="1" dirty="0"/>
              <a:t>Rationale: </a:t>
            </a:r>
            <a:r>
              <a:rPr lang="en-US" altLang="en-US" dirty="0"/>
              <a:t>SAMPLE is the mnemonic used in taking the history of all patients. In addition to asking the SAMPLE, EMTs should also ask about past crises. </a:t>
            </a:r>
          </a:p>
        </p:txBody>
      </p:sp>
      <p:sp>
        <p:nvSpPr>
          <p:cNvPr id="2" name="Title 1"/>
          <p:cNvSpPr>
            <a:spLocks noGrp="1"/>
          </p:cNvSpPr>
          <p:nvPr>
            <p:ph type="title"/>
          </p:nvPr>
        </p:nvSpPr>
        <p:spPr/>
        <p:txBody>
          <a:bodyPr/>
          <a:lstStyle/>
          <a:p>
            <a:r>
              <a:rPr lang="en-US" dirty="0"/>
              <a:t>Review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p:txBody>
          <a:bodyPr/>
          <a:lstStyle/>
          <a:p>
            <a:pPr>
              <a:defRPr/>
            </a:pPr>
            <a:r>
              <a:rPr lang="en-US" dirty="0">
                <a:solidFill>
                  <a:srgbClr val="FFFFFF"/>
                </a:solidFill>
                <a:cs typeface="+mj-cs"/>
              </a:rPr>
              <a:t>Review</a:t>
            </a:r>
            <a:endParaRPr lang="en-US" sz="2800" b="0" dirty="0">
              <a:solidFill>
                <a:srgbClr val="FFFFFF"/>
              </a:solidFill>
              <a:cs typeface="+mj-cs"/>
            </a:endParaRPr>
          </a:p>
        </p:txBody>
      </p:sp>
      <p:sp>
        <p:nvSpPr>
          <p:cNvPr id="140291" name="Rectangle 3"/>
          <p:cNvSpPr>
            <a:spLocks noGrp="1" noChangeArrowheads="1"/>
          </p:cNvSpPr>
          <p:nvPr>
            <p:ph type="body" idx="1"/>
          </p:nvPr>
        </p:nvSpPr>
        <p:spPr/>
        <p:txBody>
          <a:bodyPr/>
          <a:lstStyle/>
          <a:p>
            <a:pPr marL="682625" indent="-682625">
              <a:buFontTx/>
              <a:buAutoNum type="arabicPeriod" startAt="13"/>
            </a:pPr>
            <a:r>
              <a:rPr lang="en-US" altLang="en-US" sz="2200" dirty="0"/>
              <a:t>The assessment of a patient with a hematologic disorder is the same as it is with all other patients an EMT will encounter. In addition to obtaining a SAMPLE history, EMTs should ask which of the following questions?</a:t>
            </a:r>
          </a:p>
          <a:p>
            <a:pPr marL="1254125" lvl="1" indent="-457200">
              <a:buFontTx/>
              <a:buAutoNum type="alphaUcPeriod"/>
            </a:pPr>
            <a:r>
              <a:rPr lang="en-US" altLang="en-US" sz="2200" dirty="0"/>
              <a:t>Have you had a crisis before?</a:t>
            </a:r>
            <a:br>
              <a:rPr lang="en-US" altLang="en-US" sz="2200" dirty="0"/>
            </a:br>
            <a:r>
              <a:rPr lang="en-US" altLang="en-US" sz="2200" b="1" dirty="0"/>
              <a:t>Rationale:</a:t>
            </a:r>
            <a:r>
              <a:rPr lang="en-US" altLang="en-US" sz="2200" b="1" dirty="0">
                <a:solidFill>
                  <a:srgbClr val="000000"/>
                </a:solidFill>
              </a:rPr>
              <a:t> </a:t>
            </a:r>
            <a:r>
              <a:rPr lang="en-US" altLang="en-US" sz="2200" dirty="0">
                <a:solidFill>
                  <a:srgbClr val="F37021"/>
                </a:solidFill>
              </a:rPr>
              <a:t>You should ask the patient this question.</a:t>
            </a:r>
          </a:p>
          <a:p>
            <a:pPr marL="1254125" lvl="1" indent="-457200">
              <a:buFontTx/>
              <a:buAutoNum type="alphaUcPeriod"/>
            </a:pPr>
            <a:r>
              <a:rPr lang="en-US" altLang="en-US" sz="2200" dirty="0"/>
              <a:t>When was the last time you had a crisis?</a:t>
            </a:r>
            <a:br>
              <a:rPr lang="en-US" altLang="en-US" sz="2200" dirty="0"/>
            </a:br>
            <a:r>
              <a:rPr lang="en-US" altLang="en-US" sz="2200" b="1" dirty="0"/>
              <a:t>Rationale:</a:t>
            </a:r>
            <a:r>
              <a:rPr lang="en-US" altLang="en-US" sz="2200" b="1" dirty="0">
                <a:solidFill>
                  <a:srgbClr val="000000"/>
                </a:solidFill>
              </a:rPr>
              <a:t> </a:t>
            </a:r>
            <a:r>
              <a:rPr lang="en-US" altLang="en-US" sz="2200" dirty="0">
                <a:solidFill>
                  <a:srgbClr val="F37021"/>
                </a:solidFill>
              </a:rPr>
              <a:t>You should ask the patient this question.</a:t>
            </a:r>
          </a:p>
          <a:p>
            <a:pPr marL="1254125" lvl="1" indent="-457200">
              <a:buFontTx/>
              <a:buAutoNum type="alphaUcPeriod" startAt="3"/>
            </a:pPr>
            <a:r>
              <a:rPr lang="en-US" altLang="en-US" sz="2200" dirty="0"/>
              <a:t>How did your crisis resolve?</a:t>
            </a:r>
            <a:br>
              <a:rPr lang="en-US" altLang="en-US" sz="2200" dirty="0"/>
            </a:br>
            <a:r>
              <a:rPr lang="en-US" altLang="en-US" sz="2200" b="1" dirty="0"/>
              <a:t>Rationale:</a:t>
            </a:r>
            <a:r>
              <a:rPr lang="en-US" altLang="en-US" sz="2200" b="1" dirty="0">
                <a:solidFill>
                  <a:srgbClr val="000000"/>
                </a:solidFill>
              </a:rPr>
              <a:t> </a:t>
            </a:r>
            <a:r>
              <a:rPr lang="en-US" altLang="en-US" sz="2200" dirty="0">
                <a:solidFill>
                  <a:srgbClr val="F37021"/>
                </a:solidFill>
              </a:rPr>
              <a:t>You should ask the patient this question.</a:t>
            </a:r>
          </a:p>
          <a:p>
            <a:pPr marL="1254125" lvl="1" indent="-457200">
              <a:buFontTx/>
              <a:buAutoNum type="alphaUcPeriod" startAt="3"/>
            </a:pPr>
            <a:r>
              <a:rPr lang="en-US" altLang="en-US" sz="2200" dirty="0"/>
              <a:t>All of the above. </a:t>
            </a:r>
            <a:br>
              <a:rPr lang="en-US" altLang="en-US" sz="2200" dirty="0"/>
            </a:br>
            <a:r>
              <a:rPr lang="en-US" altLang="en-US" sz="2200" b="1" dirty="0"/>
              <a:t>Rationale:</a:t>
            </a:r>
            <a:r>
              <a:rPr lang="en-US" altLang="en-US" sz="2200" b="1" dirty="0">
                <a:solidFill>
                  <a:srgbClr val="000000"/>
                </a:solidFill>
              </a:rPr>
              <a:t> </a:t>
            </a:r>
            <a:r>
              <a:rPr lang="en-US" altLang="en-US" sz="2200"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p:txBody>
          <a:bodyPr/>
          <a:lstStyle/>
          <a:p>
            <a:pPr>
              <a:defRPr/>
            </a:pPr>
            <a:r>
              <a:rPr lang="en-US" dirty="0">
                <a:cs typeface="+mj-cs"/>
              </a:rPr>
              <a:t>Review</a:t>
            </a:r>
          </a:p>
        </p:txBody>
      </p:sp>
      <p:sp>
        <p:nvSpPr>
          <p:cNvPr id="142339" name="Rectangle 3"/>
          <p:cNvSpPr>
            <a:spLocks noGrp="1" noChangeArrowheads="1"/>
          </p:cNvSpPr>
          <p:nvPr>
            <p:ph type="body" idx="1"/>
          </p:nvPr>
        </p:nvSpPr>
        <p:spPr/>
        <p:txBody>
          <a:bodyPr/>
          <a:lstStyle/>
          <a:p>
            <a:pPr marL="682625" indent="-682625">
              <a:buFontTx/>
              <a:buAutoNum type="arabicPeriod" startAt="14"/>
            </a:pPr>
            <a:r>
              <a:rPr lang="en-US" altLang="en-US" dirty="0"/>
              <a:t>Which one of the following is NOT an appropriate treatment for EMTs to provide to a patient who has a hematologic disorder?</a:t>
            </a:r>
          </a:p>
          <a:p>
            <a:pPr marL="1254125" lvl="1" indent="-457200">
              <a:spcBef>
                <a:spcPts val="800"/>
              </a:spcBef>
              <a:buFontTx/>
              <a:buAutoNum type="alphaUcPeriod"/>
            </a:pPr>
            <a:r>
              <a:rPr lang="en-US" altLang="en-US" dirty="0"/>
              <a:t>Analgesics for pain</a:t>
            </a:r>
          </a:p>
          <a:p>
            <a:pPr marL="1254125" lvl="1" indent="-457200">
              <a:spcBef>
                <a:spcPts val="800"/>
              </a:spcBef>
              <a:buFontTx/>
              <a:buAutoNum type="alphaUcPeriod"/>
            </a:pPr>
            <a:r>
              <a:rPr lang="en-US" altLang="en-US" dirty="0"/>
              <a:t>Support of symptoms</a:t>
            </a:r>
          </a:p>
          <a:p>
            <a:pPr marL="1254125" lvl="1" indent="-457200">
              <a:spcBef>
                <a:spcPts val="800"/>
              </a:spcBef>
              <a:buFontTx/>
              <a:buAutoNum type="alphaUcPeriod"/>
            </a:pPr>
            <a:r>
              <a:rPr lang="en-US" altLang="en-US" dirty="0"/>
              <a:t>High-flow oxygen therapy at 12 to 15 L/min</a:t>
            </a:r>
          </a:p>
          <a:p>
            <a:pPr marL="1254125" lvl="1" indent="-457200">
              <a:spcBef>
                <a:spcPts val="800"/>
              </a:spcBef>
              <a:buFontTx/>
              <a:buAutoNum type="alphaUcPeriod"/>
            </a:pPr>
            <a:r>
              <a:rPr lang="en-US" altLang="en-US" dirty="0"/>
              <a:t>Rapid transport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p:txBody>
          <a:bodyPr/>
          <a:lstStyle/>
          <a:p>
            <a:pPr>
              <a:defRPr/>
            </a:pPr>
            <a:r>
              <a:rPr lang="en-US" dirty="0">
                <a:cs typeface="+mj-cs"/>
              </a:rPr>
              <a:t>Review</a:t>
            </a:r>
          </a:p>
        </p:txBody>
      </p:sp>
      <p:sp>
        <p:nvSpPr>
          <p:cNvPr id="143363" name="Rectangle 3"/>
          <p:cNvSpPr>
            <a:spLocks noGrp="1" noChangeArrowheads="1"/>
          </p:cNvSpPr>
          <p:nvPr>
            <p:ph type="body" idx="1"/>
          </p:nvPr>
        </p:nvSpPr>
        <p:spPr/>
        <p:txBody>
          <a:bodyPr/>
          <a:lstStyle/>
          <a:p>
            <a:pPr marL="0" indent="0">
              <a:buFontTx/>
              <a:buNone/>
            </a:pPr>
            <a:r>
              <a:rPr lang="en-US" altLang="en-US" b="1" dirty="0"/>
              <a:t>Answer: </a:t>
            </a:r>
            <a:r>
              <a:rPr lang="en-US" altLang="en-US" b="1" dirty="0">
                <a:solidFill>
                  <a:srgbClr val="F37021"/>
                </a:solidFill>
              </a:rPr>
              <a:t>A</a:t>
            </a:r>
          </a:p>
          <a:p>
            <a:pPr marL="0" indent="0">
              <a:buFontTx/>
              <a:buNone/>
            </a:pPr>
            <a:r>
              <a:rPr lang="en-US" altLang="en-US" b="1" dirty="0"/>
              <a:t>Rationale: </a:t>
            </a:r>
            <a:r>
              <a:rPr lang="en-US" altLang="en-US" dirty="0"/>
              <a:t>Although analgesics would benefit a patient suffering from a hematologic disorder, the administration of such medications is not in the scope of practice for the EMT. ALS providers would have to be present to provide this emergency care.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t>Diabetes Mellitus Type 1 </a:t>
            </a:r>
            <a:r>
              <a:rPr lang="en-US" sz="2000" b="0" dirty="0">
                <a:cs typeface="+mj-cs"/>
              </a:rPr>
              <a:t>(1 of 8)</a:t>
            </a:r>
          </a:p>
        </p:txBody>
      </p:sp>
      <p:sp>
        <p:nvSpPr>
          <p:cNvPr id="14339" name="Content Placeholder 2"/>
          <p:cNvSpPr>
            <a:spLocks noGrp="1"/>
          </p:cNvSpPr>
          <p:nvPr>
            <p:ph type="body" idx="1"/>
          </p:nvPr>
        </p:nvSpPr>
        <p:spPr/>
        <p:txBody>
          <a:bodyPr rIns="228600"/>
          <a:lstStyle/>
          <a:p>
            <a:pPr>
              <a:spcBef>
                <a:spcPts val="600"/>
              </a:spcBef>
            </a:pPr>
            <a:r>
              <a:rPr lang="en-US" altLang="en-US" dirty="0"/>
              <a:t>Autoimmune disorder where the immune system produces antibodies against pancreatic beta cells</a:t>
            </a:r>
          </a:p>
          <a:p>
            <a:pPr lvl="1">
              <a:spcBef>
                <a:spcPts val="600"/>
              </a:spcBef>
            </a:pPr>
            <a:r>
              <a:rPr lang="en-US" altLang="en-US" dirty="0"/>
              <a:t>Missing the pancreatic hormone insulin</a:t>
            </a:r>
          </a:p>
          <a:p>
            <a:pPr lvl="1">
              <a:spcBef>
                <a:spcPts val="600"/>
              </a:spcBef>
            </a:pPr>
            <a:r>
              <a:rPr lang="en-US" altLang="en-US" dirty="0"/>
              <a:t>Without insulin, glucose cannot enter the cell, and the cell cannot produce energy.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p:txBody>
          <a:bodyPr/>
          <a:lstStyle/>
          <a:p>
            <a:pPr>
              <a:defRPr/>
            </a:pPr>
            <a:r>
              <a:rPr lang="en-US" dirty="0">
                <a:cs typeface="+mj-cs"/>
              </a:rPr>
              <a:t>Review</a:t>
            </a:r>
            <a:endParaRPr lang="en-US" sz="2800" b="0" dirty="0">
              <a:cs typeface="+mj-cs"/>
            </a:endParaRPr>
          </a:p>
        </p:txBody>
      </p:sp>
      <p:sp>
        <p:nvSpPr>
          <p:cNvPr id="144387" name="Rectangle 3"/>
          <p:cNvSpPr>
            <a:spLocks noGrp="1" noChangeArrowheads="1"/>
          </p:cNvSpPr>
          <p:nvPr>
            <p:ph type="body" idx="1"/>
          </p:nvPr>
        </p:nvSpPr>
        <p:spPr/>
        <p:txBody>
          <a:bodyPr/>
          <a:lstStyle/>
          <a:p>
            <a:pPr marL="679450" indent="-679450">
              <a:buFontTx/>
              <a:buAutoNum type="arabicPeriod" startAt="14"/>
            </a:pPr>
            <a:r>
              <a:rPr lang="en-US" altLang="en-US" dirty="0"/>
              <a:t>Which one of the following is NOT an appropriate treatment for EMTs to provide to a patient who has a hematologic disorder?</a:t>
            </a:r>
          </a:p>
          <a:p>
            <a:pPr marL="1250950" lvl="1" indent="-457200">
              <a:buFontTx/>
              <a:buAutoNum type="alphaUcPeriod"/>
            </a:pPr>
            <a:r>
              <a:rPr lang="en-US" altLang="en-US" dirty="0"/>
              <a:t>Analgesics for pain</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250950" lvl="1" indent="-457200">
              <a:buFontTx/>
              <a:buAutoNum type="alphaUcPeriod"/>
            </a:pPr>
            <a:r>
              <a:rPr lang="en-US" altLang="en-US" dirty="0"/>
              <a:t>Support of symptoms</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is an appropriate treatment.</a:t>
            </a:r>
          </a:p>
          <a:p>
            <a:pPr marL="1250950" lvl="1" indent="-457200">
              <a:buFontTx/>
              <a:buAutoNum type="alphaUcPeriod" startAt="3"/>
            </a:pPr>
            <a:r>
              <a:rPr lang="en-US" altLang="en-US" dirty="0"/>
              <a:t>High-flow oxygen therapy at 12 to 15 L/min</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is an appropriate treatment.</a:t>
            </a:r>
          </a:p>
          <a:p>
            <a:pPr marL="1250950" lvl="1" indent="-457200">
              <a:buFontTx/>
              <a:buAutoNum type="alphaUcPeriod" startAt="3"/>
            </a:pPr>
            <a:r>
              <a:rPr lang="en-US" altLang="en-US" dirty="0"/>
              <a:t>Rapid transport</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is an appropriate treatment.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pPr>
              <a:lnSpc>
                <a:spcPct val="85000"/>
              </a:lnSpc>
              <a:defRPr/>
            </a:pPr>
            <a:r>
              <a:rPr lang="en-US" dirty="0"/>
              <a:t>Diabetes Mellitus Type 1 </a:t>
            </a:r>
            <a:r>
              <a:rPr lang="en-US" sz="2000" b="0" dirty="0">
                <a:cs typeface="+mj-cs"/>
              </a:rPr>
              <a:t>(2 of 8)</a:t>
            </a:r>
          </a:p>
        </p:txBody>
      </p:sp>
      <p:sp>
        <p:nvSpPr>
          <p:cNvPr id="15363" name="Content Placeholder 2"/>
          <p:cNvSpPr>
            <a:spLocks noGrp="1"/>
          </p:cNvSpPr>
          <p:nvPr>
            <p:ph type="body" idx="1"/>
          </p:nvPr>
        </p:nvSpPr>
        <p:spPr/>
        <p:txBody>
          <a:bodyPr rIns="228600"/>
          <a:lstStyle/>
          <a:p>
            <a:pPr>
              <a:spcBef>
                <a:spcPts val="800"/>
              </a:spcBef>
            </a:pPr>
            <a:r>
              <a:rPr lang="en-US" altLang="en-US" dirty="0"/>
              <a:t>Onset usually happens from early childhood through the fourth decade of life. </a:t>
            </a:r>
          </a:p>
          <a:p>
            <a:pPr lvl="1">
              <a:spcBef>
                <a:spcPts val="800"/>
              </a:spcBef>
            </a:pPr>
            <a:r>
              <a:rPr lang="en-US" altLang="en-US" dirty="0"/>
              <a:t>Immune system destroys the ability of the pancreas to produce insulin.</a:t>
            </a:r>
          </a:p>
          <a:p>
            <a:pPr lvl="1">
              <a:spcBef>
                <a:spcPts val="800"/>
              </a:spcBef>
            </a:pPr>
            <a:r>
              <a:rPr lang="en-US" altLang="en-US" dirty="0"/>
              <a:t>Patient must obtain insulin from an external source.</a:t>
            </a:r>
          </a:p>
          <a:p>
            <a:pPr lvl="1">
              <a:spcBef>
                <a:spcPts val="800"/>
              </a:spcBef>
            </a:pPr>
            <a:r>
              <a:rPr lang="en-US" altLang="en-US" dirty="0"/>
              <a:t>Patients with type 1 diabetes cannot survive without insulin.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nSpc>
                <a:spcPct val="85000"/>
              </a:lnSpc>
              <a:defRPr/>
            </a:pPr>
            <a:r>
              <a:rPr lang="en-US" dirty="0"/>
              <a:t>Diabetes Mellitus Type 1 </a:t>
            </a:r>
            <a:r>
              <a:rPr lang="en-US" sz="2000" b="0" dirty="0">
                <a:cs typeface="+mj-cs"/>
              </a:rPr>
              <a:t>(3 of 8)</a:t>
            </a:r>
          </a:p>
        </p:txBody>
      </p:sp>
      <p:sp>
        <p:nvSpPr>
          <p:cNvPr id="16387" name="Content Placeholder 2"/>
          <p:cNvSpPr>
            <a:spLocks noGrp="1"/>
          </p:cNvSpPr>
          <p:nvPr>
            <p:ph type="body" idx="1"/>
          </p:nvPr>
        </p:nvSpPr>
        <p:spPr/>
        <p:txBody>
          <a:bodyPr rIns="228600"/>
          <a:lstStyle/>
          <a:p>
            <a:pPr>
              <a:spcBef>
                <a:spcPts val="800"/>
              </a:spcBef>
            </a:pPr>
            <a:r>
              <a:rPr lang="en-US" altLang="en-US" dirty="0"/>
              <a:t>Many people with type 1 diabetes have an implanted insulin pump.</a:t>
            </a:r>
          </a:p>
          <a:p>
            <a:pPr lvl="1">
              <a:spcBef>
                <a:spcPts val="800"/>
              </a:spcBef>
            </a:pPr>
            <a:r>
              <a:rPr lang="en-US" altLang="en-US" dirty="0"/>
              <a:t>Continuously measures glucose levels and provides insulin.</a:t>
            </a:r>
          </a:p>
          <a:p>
            <a:pPr lvl="1">
              <a:spcBef>
                <a:spcPts val="800"/>
              </a:spcBef>
            </a:pPr>
            <a:r>
              <a:rPr lang="en-US" altLang="en-US" dirty="0"/>
              <a:t>Limits the number of times patients have to check their fingerstick glucose level</a:t>
            </a:r>
          </a:p>
          <a:p>
            <a:pPr lvl="1">
              <a:spcBef>
                <a:spcPts val="800"/>
              </a:spcBef>
            </a:pPr>
            <a:r>
              <a:rPr lang="en-US" altLang="en-US" dirty="0"/>
              <a:t>Can malfunction and diabetic emergencies can develop.</a:t>
            </a:r>
          </a:p>
          <a:p>
            <a:pPr lvl="1">
              <a:spcBef>
                <a:spcPts val="800"/>
              </a:spcBef>
            </a:pPr>
            <a:r>
              <a:rPr lang="en-US" altLang="en-US" dirty="0"/>
              <a:t>Always inquire about the presence of an insulin pump.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nSpc>
                <a:spcPct val="85000"/>
              </a:lnSpc>
              <a:defRPr/>
            </a:pPr>
            <a:r>
              <a:rPr lang="en-US" dirty="0"/>
              <a:t>Diabetes Mellitus Type 1 </a:t>
            </a:r>
            <a:r>
              <a:rPr lang="en-US" sz="2000" b="0" dirty="0">
                <a:cs typeface="+mj-cs"/>
              </a:rPr>
              <a:t>(4 of 8)</a:t>
            </a:r>
          </a:p>
        </p:txBody>
      </p:sp>
      <p:sp>
        <p:nvSpPr>
          <p:cNvPr id="17411" name="Content Placeholder 2"/>
          <p:cNvSpPr>
            <a:spLocks noGrp="1"/>
          </p:cNvSpPr>
          <p:nvPr>
            <p:ph type="body" idx="1"/>
          </p:nvPr>
        </p:nvSpPr>
        <p:spPr/>
        <p:txBody>
          <a:bodyPr rIns="228600"/>
          <a:lstStyle/>
          <a:p>
            <a:r>
              <a:rPr lang="en-US" altLang="en-US" dirty="0"/>
              <a:t>Most common metabolic disease of childhood</a:t>
            </a:r>
          </a:p>
          <a:p>
            <a:r>
              <a:rPr lang="en-US" altLang="en-US" dirty="0"/>
              <a:t>New-onset patient will have symptoms related to eating and drinking:</a:t>
            </a:r>
          </a:p>
          <a:p>
            <a:pPr lvl="1">
              <a:spcBef>
                <a:spcPts val="900"/>
              </a:spcBef>
            </a:pPr>
            <a:r>
              <a:rPr lang="en-US" altLang="en-US" dirty="0"/>
              <a:t>Polyuria</a:t>
            </a:r>
          </a:p>
          <a:p>
            <a:pPr lvl="1">
              <a:spcBef>
                <a:spcPts val="900"/>
              </a:spcBef>
            </a:pPr>
            <a:r>
              <a:rPr lang="en-US" altLang="en-US" dirty="0"/>
              <a:t>Polydipsia</a:t>
            </a:r>
          </a:p>
          <a:p>
            <a:pPr lvl="1">
              <a:spcBef>
                <a:spcPts val="900"/>
              </a:spcBef>
            </a:pPr>
            <a:r>
              <a:rPr lang="en-US" altLang="en-US" dirty="0"/>
              <a:t>Polyphagia</a:t>
            </a:r>
          </a:p>
          <a:p>
            <a:pPr lvl="1">
              <a:spcBef>
                <a:spcPts val="900"/>
              </a:spcBef>
            </a:pPr>
            <a:r>
              <a:rPr lang="en-US" altLang="en-US" dirty="0"/>
              <a:t>Weight loss</a:t>
            </a:r>
          </a:p>
          <a:p>
            <a:pPr lvl="1">
              <a:spcBef>
                <a:spcPts val="900"/>
              </a:spcBef>
            </a:pPr>
            <a:r>
              <a:rPr lang="en-US" altLang="en-US" dirty="0"/>
              <a:t>Fatigue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nSpc>
                <a:spcPct val="85000"/>
              </a:lnSpc>
              <a:defRPr/>
            </a:pPr>
            <a:r>
              <a:rPr lang="en-US" dirty="0"/>
              <a:t>Diabetes Mellitus Type 1 </a:t>
            </a:r>
            <a:r>
              <a:rPr lang="en-US" sz="2000" b="0" dirty="0">
                <a:cs typeface="+mj-cs"/>
              </a:rPr>
              <a:t>(5 of 8)</a:t>
            </a:r>
          </a:p>
        </p:txBody>
      </p:sp>
      <p:sp>
        <p:nvSpPr>
          <p:cNvPr id="18435" name="Content Placeholder 2"/>
          <p:cNvSpPr>
            <a:spLocks noGrp="1"/>
          </p:cNvSpPr>
          <p:nvPr>
            <p:ph type="body" idx="1"/>
          </p:nvPr>
        </p:nvSpPr>
        <p:spPr/>
        <p:txBody>
          <a:bodyPr rIns="228600"/>
          <a:lstStyle/>
          <a:p>
            <a:r>
              <a:rPr lang="en-US" altLang="en-US" dirty="0"/>
              <a:t>Normal blood glucose is between 80 to 120 mg/dL.</a:t>
            </a:r>
          </a:p>
          <a:p>
            <a:r>
              <a:rPr lang="en-US" altLang="en-US" dirty="0"/>
              <a:t>When a patient’s blood glucose level is above normal, the kidney’s filtration system becomes overwhelmed and glucose spills into the urine.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nSpc>
                <a:spcPct val="85000"/>
              </a:lnSpc>
              <a:defRPr/>
            </a:pPr>
            <a:r>
              <a:rPr lang="en-US" dirty="0"/>
              <a:t>Diabetes Mellitus Type 1 </a:t>
            </a:r>
            <a:r>
              <a:rPr lang="en-US" sz="2000" b="0" dirty="0">
                <a:cs typeface="+mj-cs"/>
              </a:rPr>
              <a:t>(6 of 8)</a:t>
            </a:r>
          </a:p>
        </p:txBody>
      </p:sp>
      <p:sp>
        <p:nvSpPr>
          <p:cNvPr id="19459" name="Content Placeholder 2"/>
          <p:cNvSpPr>
            <a:spLocks noGrp="1"/>
          </p:cNvSpPr>
          <p:nvPr>
            <p:ph type="body" idx="1"/>
          </p:nvPr>
        </p:nvSpPr>
        <p:spPr/>
        <p:txBody>
          <a:bodyPr rIns="228600"/>
          <a:lstStyle/>
          <a:p>
            <a:r>
              <a:rPr lang="en-US" altLang="en-US" dirty="0"/>
              <a:t>When glucose is unavailable to cells, the body turns to burning fat.</a:t>
            </a:r>
          </a:p>
          <a:p>
            <a:pPr lvl="1">
              <a:spcBef>
                <a:spcPts val="900"/>
              </a:spcBef>
            </a:pPr>
            <a:r>
              <a:rPr lang="en-US" altLang="en-US" dirty="0"/>
              <a:t>This produces acid waste (ketones).</a:t>
            </a:r>
          </a:p>
          <a:p>
            <a:pPr lvl="1">
              <a:spcBef>
                <a:spcPts val="900"/>
              </a:spcBef>
            </a:pPr>
            <a:r>
              <a:rPr lang="en-US" altLang="en-US" dirty="0"/>
              <a:t>As ketone levels go up in the blood, they spill into the urine.</a:t>
            </a:r>
          </a:p>
          <a:p>
            <a:pPr lvl="1">
              <a:spcBef>
                <a:spcPts val="900"/>
              </a:spcBef>
            </a:pPr>
            <a:r>
              <a:rPr lang="en-US" altLang="en-US" dirty="0"/>
              <a:t>Kidneys cannot maintain acid–base balance.</a:t>
            </a:r>
          </a:p>
          <a:p>
            <a:pPr lvl="1">
              <a:spcBef>
                <a:spcPts val="900"/>
              </a:spcBef>
            </a:pPr>
            <a:r>
              <a:rPr lang="en-US" altLang="en-US" dirty="0"/>
              <a:t>Patient breathes faster and deeper (Kussmaul respirations).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nSpc>
                <a:spcPct val="85000"/>
              </a:lnSpc>
              <a:defRPr/>
            </a:pPr>
            <a:r>
              <a:rPr lang="en-US" dirty="0"/>
              <a:t>Diabetes Mellitus Type 1 </a:t>
            </a:r>
            <a:r>
              <a:rPr lang="en-US" sz="2000" b="0" dirty="0">
                <a:cs typeface="+mj-cs"/>
              </a:rPr>
              <a:t>(7 of 8)</a:t>
            </a:r>
          </a:p>
        </p:txBody>
      </p:sp>
      <p:sp>
        <p:nvSpPr>
          <p:cNvPr id="20483" name="Content Placeholder 2"/>
          <p:cNvSpPr>
            <a:spLocks noGrp="1"/>
          </p:cNvSpPr>
          <p:nvPr>
            <p:ph type="body" idx="1"/>
          </p:nvPr>
        </p:nvSpPr>
        <p:spPr/>
        <p:txBody>
          <a:bodyPr rIns="228600"/>
          <a:lstStyle/>
          <a:p>
            <a:r>
              <a:rPr lang="en-US" altLang="en-US" dirty="0"/>
              <a:t>If fat metabolism and ketone production continue, diabetic ketoacidosis (DKA) can develop.</a:t>
            </a:r>
          </a:p>
          <a:p>
            <a:r>
              <a:rPr lang="en-US" altLang="en-US" dirty="0"/>
              <a:t>May present as generalized illness plus:</a:t>
            </a:r>
          </a:p>
          <a:p>
            <a:pPr lvl="1">
              <a:spcBef>
                <a:spcPts val="800"/>
              </a:spcBef>
            </a:pPr>
            <a:r>
              <a:rPr lang="en-US" altLang="en-US" dirty="0"/>
              <a:t>Abdominal pain</a:t>
            </a:r>
          </a:p>
          <a:p>
            <a:pPr lvl="1">
              <a:spcBef>
                <a:spcPts val="800"/>
              </a:spcBef>
            </a:pPr>
            <a:r>
              <a:rPr lang="en-US" altLang="en-US" dirty="0"/>
              <a:t>Body aches</a:t>
            </a:r>
          </a:p>
          <a:p>
            <a:pPr lvl="1">
              <a:spcBef>
                <a:spcPts val="800"/>
              </a:spcBef>
            </a:pPr>
            <a:r>
              <a:rPr lang="en-US" altLang="en-US" dirty="0"/>
              <a:t>Nausea</a:t>
            </a:r>
          </a:p>
          <a:p>
            <a:pPr lvl="1">
              <a:spcBef>
                <a:spcPts val="800"/>
              </a:spcBef>
            </a:pPr>
            <a:r>
              <a:rPr lang="en-US" altLang="en-US" dirty="0"/>
              <a:t>Vomiting</a:t>
            </a:r>
          </a:p>
          <a:p>
            <a:pPr lvl="1">
              <a:spcBef>
                <a:spcPts val="800"/>
              </a:spcBef>
            </a:pPr>
            <a:r>
              <a:rPr lang="en-US" altLang="en-US" dirty="0"/>
              <a:t>Altered mental status or unconsciousness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nSpc>
                <a:spcPct val="85000"/>
              </a:lnSpc>
              <a:defRPr/>
            </a:pPr>
            <a:r>
              <a:rPr lang="en-US" dirty="0"/>
              <a:t>Diabetes Mellitus Type 1 </a:t>
            </a:r>
            <a:r>
              <a:rPr lang="en-US" sz="2000" b="0" dirty="0">
                <a:cs typeface="+mj-cs"/>
              </a:rPr>
              <a:t>(8 of 8)</a:t>
            </a:r>
          </a:p>
        </p:txBody>
      </p:sp>
      <p:sp>
        <p:nvSpPr>
          <p:cNvPr id="21507" name="Content Placeholder 2"/>
          <p:cNvSpPr>
            <a:spLocks noGrp="1"/>
          </p:cNvSpPr>
          <p:nvPr>
            <p:ph type="body" idx="1"/>
          </p:nvPr>
        </p:nvSpPr>
        <p:spPr/>
        <p:txBody>
          <a:bodyPr rIns="228600"/>
          <a:lstStyle/>
          <a:p>
            <a:r>
              <a:rPr lang="en-US" altLang="en-US" dirty="0"/>
              <a:t>If not recognized and treated, DKA can result in death.</a:t>
            </a:r>
          </a:p>
          <a:p>
            <a:pPr lvl="1">
              <a:spcBef>
                <a:spcPts val="800"/>
              </a:spcBef>
            </a:pPr>
            <a:r>
              <a:rPr lang="en-US" altLang="en-US" dirty="0"/>
              <a:t>Obtain a glucose level with a fingerstick using a lancet and a glucometer.</a:t>
            </a:r>
          </a:p>
          <a:p>
            <a:pPr lvl="2">
              <a:spcBef>
                <a:spcPts val="800"/>
              </a:spcBef>
            </a:pPr>
            <a:r>
              <a:rPr lang="en-US" altLang="en-US" sz="2000" dirty="0"/>
              <a:t>Generally higher than 400 mg/dL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(1 of 3)</a:t>
            </a:r>
          </a:p>
        </p:txBody>
      </p:sp>
      <p:sp>
        <p:nvSpPr>
          <p:cNvPr id="4099" name="Rectangle 3"/>
          <p:cNvSpPr>
            <a:spLocks noGrp="1" noChangeArrowheads="1"/>
          </p:cNvSpPr>
          <p:nvPr>
            <p:ph type="body" idx="1"/>
          </p:nvPr>
        </p:nvSpPr>
        <p:spPr/>
        <p:txBody>
          <a:bodyPr rIns="228600"/>
          <a:lstStyle/>
          <a:p>
            <a:pPr marL="0" indent="0" eaLnBrk="1" hangingPunct="1">
              <a:buFontTx/>
              <a:buNone/>
            </a:pPr>
            <a:r>
              <a:rPr lang="en-US" altLang="en-US" b="1" dirty="0"/>
              <a:t>Medicine</a:t>
            </a:r>
          </a:p>
          <a:p>
            <a:pPr marL="0" indent="0" eaLnBrk="1" hangingPunct="1">
              <a:spcBef>
                <a:spcPct val="35000"/>
              </a:spcBef>
              <a:buFontTx/>
              <a:buNone/>
            </a:pPr>
            <a:r>
              <a:rPr lang="en-US" altLang="en-US" dirty="0"/>
              <a:t>Applies fundamental knowledge to provide basic emergency care and transportation based on assessment findings for an acutely ill patient.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nSpc>
                <a:spcPct val="85000"/>
              </a:lnSpc>
              <a:defRPr/>
            </a:pPr>
            <a:r>
              <a:rPr lang="en-US" dirty="0"/>
              <a:t>Diabetes Mellitus Type 2 </a:t>
            </a:r>
            <a:r>
              <a:rPr lang="en-US" sz="2000" b="0" dirty="0">
                <a:cs typeface="+mj-cs"/>
              </a:rPr>
              <a:t>(1 of 3)</a:t>
            </a:r>
          </a:p>
        </p:txBody>
      </p:sp>
      <p:sp>
        <p:nvSpPr>
          <p:cNvPr id="22531" name="Content Placeholder 2"/>
          <p:cNvSpPr>
            <a:spLocks noGrp="1"/>
          </p:cNvSpPr>
          <p:nvPr>
            <p:ph type="body" idx="1"/>
          </p:nvPr>
        </p:nvSpPr>
        <p:spPr/>
        <p:txBody>
          <a:bodyPr rIns="228600"/>
          <a:lstStyle/>
          <a:p>
            <a:r>
              <a:rPr lang="en-US" altLang="en-US" dirty="0"/>
              <a:t>Caused by resistance to the effects of insulin at the cellular level</a:t>
            </a:r>
          </a:p>
          <a:p>
            <a:pPr lvl="1">
              <a:spcBef>
                <a:spcPts val="800"/>
              </a:spcBef>
            </a:pPr>
            <a:r>
              <a:rPr lang="en-US" altLang="en-US" dirty="0"/>
              <a:t>Obesity predisposes patients to type 2 diabetes.</a:t>
            </a:r>
          </a:p>
          <a:p>
            <a:pPr lvl="1">
              <a:spcBef>
                <a:spcPts val="800"/>
              </a:spcBef>
            </a:pPr>
            <a:r>
              <a:rPr lang="en-US" altLang="en-US" dirty="0"/>
              <a:t>Pancreas produces more insulin.</a:t>
            </a:r>
          </a:p>
          <a:p>
            <a:pPr lvl="1">
              <a:spcBef>
                <a:spcPts val="800"/>
              </a:spcBef>
            </a:pPr>
            <a:r>
              <a:rPr lang="en-US" altLang="en-US" dirty="0"/>
              <a:t>Insulin resistance can sometimes be improved by exercise and dietary modification.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nSpc>
                <a:spcPct val="85000"/>
              </a:lnSpc>
              <a:defRPr/>
            </a:pPr>
            <a:r>
              <a:rPr lang="en-US" dirty="0"/>
              <a:t>Diabetes Mellitus Type 2 </a:t>
            </a:r>
            <a:r>
              <a:rPr lang="en-US" sz="2000" b="0" dirty="0">
                <a:cs typeface="+mj-cs"/>
              </a:rPr>
              <a:t>(2 of 3)</a:t>
            </a:r>
          </a:p>
        </p:txBody>
      </p:sp>
      <p:sp>
        <p:nvSpPr>
          <p:cNvPr id="23555" name="Content Placeholder 2"/>
          <p:cNvSpPr>
            <a:spLocks noGrp="1"/>
          </p:cNvSpPr>
          <p:nvPr>
            <p:ph type="body" idx="1"/>
          </p:nvPr>
        </p:nvSpPr>
        <p:spPr/>
        <p:txBody>
          <a:bodyPr rIns="228600"/>
          <a:lstStyle/>
          <a:p>
            <a:r>
              <a:rPr lang="en-US" altLang="en-US" dirty="0"/>
              <a:t>Oral medications used to treat type 2 diabetes</a:t>
            </a:r>
          </a:p>
          <a:p>
            <a:r>
              <a:rPr lang="en-US" altLang="en-US" dirty="0"/>
              <a:t>Injectable medications and insulin are also used for type 2 diabetes.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nSpc>
                <a:spcPct val="85000"/>
              </a:lnSpc>
              <a:defRPr/>
            </a:pPr>
            <a:r>
              <a:rPr lang="en-US" dirty="0"/>
              <a:t>Diabetes Mellitus Type 2 </a:t>
            </a:r>
            <a:r>
              <a:rPr lang="en-US" sz="2000" b="0" dirty="0">
                <a:cs typeface="+mj-cs"/>
              </a:rPr>
              <a:t>(3 of 3)</a:t>
            </a:r>
          </a:p>
        </p:txBody>
      </p:sp>
      <p:sp>
        <p:nvSpPr>
          <p:cNvPr id="24579" name="Content Placeholder 2"/>
          <p:cNvSpPr>
            <a:spLocks noGrp="1"/>
          </p:cNvSpPr>
          <p:nvPr>
            <p:ph type="body" idx="1"/>
          </p:nvPr>
        </p:nvSpPr>
        <p:spPr/>
        <p:txBody>
          <a:bodyPr rIns="228600"/>
          <a:lstStyle/>
          <a:p>
            <a:r>
              <a:rPr lang="en-US" altLang="en-US" dirty="0"/>
              <a:t>Often diagnosed at a yearly medical examination from complaints related to high blood glucose levels, including:</a:t>
            </a:r>
          </a:p>
          <a:p>
            <a:pPr lvl="1">
              <a:spcBef>
                <a:spcPts val="800"/>
              </a:spcBef>
            </a:pPr>
            <a:r>
              <a:rPr lang="en-US" altLang="en-US" dirty="0"/>
              <a:t>Recurrent infection</a:t>
            </a:r>
          </a:p>
          <a:p>
            <a:pPr lvl="1">
              <a:spcBef>
                <a:spcPts val="800"/>
              </a:spcBef>
            </a:pPr>
            <a:r>
              <a:rPr lang="en-US" altLang="en-US" dirty="0"/>
              <a:t>Change in vision</a:t>
            </a:r>
          </a:p>
          <a:p>
            <a:pPr lvl="1">
              <a:spcBef>
                <a:spcPts val="800"/>
              </a:spcBef>
            </a:pPr>
            <a:r>
              <a:rPr lang="en-US" altLang="en-US" dirty="0"/>
              <a:t>Numbness in the feet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nSpc>
                <a:spcPct val="85000"/>
              </a:lnSpc>
              <a:defRPr/>
            </a:pPr>
            <a:r>
              <a:rPr lang="en-US" dirty="0"/>
              <a:t>Symptomatic Hyperglycemia </a:t>
            </a:r>
            <a:r>
              <a:rPr lang="en-US" sz="2000" b="0" dirty="0">
                <a:cs typeface="+mj-cs"/>
              </a:rPr>
              <a:t>(1 of 4)</a:t>
            </a:r>
          </a:p>
        </p:txBody>
      </p:sp>
      <p:sp>
        <p:nvSpPr>
          <p:cNvPr id="25603" name="Content Placeholder 2"/>
          <p:cNvSpPr>
            <a:spLocks noGrp="1"/>
          </p:cNvSpPr>
          <p:nvPr>
            <p:ph type="body" idx="1"/>
          </p:nvPr>
        </p:nvSpPr>
        <p:spPr/>
        <p:txBody>
          <a:bodyPr rIns="228600"/>
          <a:lstStyle/>
          <a:p>
            <a:r>
              <a:rPr lang="en-US" altLang="en-US" dirty="0"/>
              <a:t>Occurs when blood glucose levels are high </a:t>
            </a:r>
          </a:p>
          <a:p>
            <a:r>
              <a:rPr lang="en-US" altLang="en-US" dirty="0"/>
              <a:t>Patient is in a state of altered mental status resulting from several combined problems. </a:t>
            </a:r>
          </a:p>
          <a:p>
            <a:pPr lvl="1">
              <a:spcBef>
                <a:spcPts val="800"/>
              </a:spcBef>
            </a:pPr>
            <a:r>
              <a:rPr lang="en-US" altLang="en-US" dirty="0"/>
              <a:t>In type 1 diabetes, leads to ketoacidosis with dehydration from excessive urination </a:t>
            </a:r>
          </a:p>
          <a:p>
            <a:pPr lvl="1">
              <a:spcBef>
                <a:spcPts val="800"/>
              </a:spcBef>
            </a:pPr>
            <a:r>
              <a:rPr lang="en-US" altLang="en-US" dirty="0"/>
              <a:t>In type 2 diabetes, leads to a nonketotic hyperosmolar state of dehydration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nSpc>
                <a:spcPct val="85000"/>
              </a:lnSpc>
              <a:defRPr/>
            </a:pPr>
            <a:r>
              <a:rPr lang="en-US" dirty="0"/>
              <a:t>Symptomatic Hyperglycemia </a:t>
            </a:r>
            <a:r>
              <a:rPr lang="en-US" sz="2000" b="0" dirty="0">
                <a:cs typeface="+mj-cs"/>
              </a:rPr>
              <a:t>(2 of 4)</a:t>
            </a:r>
          </a:p>
        </p:txBody>
      </p:sp>
      <p:sp>
        <p:nvSpPr>
          <p:cNvPr id="26627" name="Content Placeholder 2"/>
          <p:cNvSpPr>
            <a:spLocks noGrp="1"/>
          </p:cNvSpPr>
          <p:nvPr>
            <p:ph type="body" idx="1"/>
          </p:nvPr>
        </p:nvSpPr>
        <p:spPr/>
        <p:txBody>
          <a:bodyPr rIns="228600"/>
          <a:lstStyle/>
          <a:p>
            <a:r>
              <a:rPr lang="en-US" altLang="en-US" dirty="0"/>
              <a:t>If an individual has hyperglycemia for a protracted length of time, consequences of diabetes may present:</a:t>
            </a:r>
          </a:p>
          <a:p>
            <a:pPr lvl="1">
              <a:spcBef>
                <a:spcPts val="800"/>
              </a:spcBef>
            </a:pPr>
            <a:r>
              <a:rPr lang="en-US" altLang="en-US" dirty="0"/>
              <a:t>Wounds that do not heal</a:t>
            </a:r>
          </a:p>
          <a:p>
            <a:pPr lvl="1">
              <a:spcBef>
                <a:spcPts val="800"/>
              </a:spcBef>
            </a:pPr>
            <a:r>
              <a:rPr lang="en-US" altLang="en-US" dirty="0"/>
              <a:t>Numbness in the hands and feet</a:t>
            </a:r>
          </a:p>
          <a:p>
            <a:pPr lvl="1">
              <a:spcBef>
                <a:spcPts val="800"/>
              </a:spcBef>
            </a:pPr>
            <a:r>
              <a:rPr lang="en-US" altLang="en-US" dirty="0"/>
              <a:t>Blindness</a:t>
            </a:r>
          </a:p>
          <a:p>
            <a:pPr lvl="1">
              <a:spcBef>
                <a:spcPts val="800"/>
              </a:spcBef>
            </a:pPr>
            <a:r>
              <a:rPr lang="en-US" altLang="en-US" dirty="0"/>
              <a:t>Renal failure</a:t>
            </a:r>
          </a:p>
          <a:p>
            <a:pPr lvl="1">
              <a:spcBef>
                <a:spcPts val="800"/>
              </a:spcBef>
            </a:pPr>
            <a:r>
              <a:rPr lang="en-US" altLang="en-US" dirty="0"/>
              <a:t>Gastric motility problems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nSpc>
                <a:spcPct val="85000"/>
              </a:lnSpc>
              <a:defRPr/>
            </a:pPr>
            <a:r>
              <a:rPr lang="en-US" dirty="0"/>
              <a:t>Symptomatic Hyperglycemia </a:t>
            </a:r>
            <a:r>
              <a:rPr lang="en-US" sz="2000" b="0" dirty="0">
                <a:cs typeface="+mj-cs"/>
              </a:rPr>
              <a:t>(3 of 4)</a:t>
            </a:r>
          </a:p>
        </p:txBody>
      </p:sp>
      <p:sp>
        <p:nvSpPr>
          <p:cNvPr id="27651" name="Content Placeholder 2"/>
          <p:cNvSpPr>
            <a:spLocks noGrp="1"/>
          </p:cNvSpPr>
          <p:nvPr>
            <p:ph type="body" idx="1"/>
          </p:nvPr>
        </p:nvSpPr>
        <p:spPr/>
        <p:txBody>
          <a:bodyPr rIns="228600"/>
          <a:lstStyle/>
          <a:p>
            <a:r>
              <a:rPr lang="en-US" altLang="en-US" dirty="0"/>
              <a:t>When blood glucose levels are not controlled in diabetes mellitus type 2, HHNS can develop. </a:t>
            </a:r>
          </a:p>
          <a:p>
            <a:r>
              <a:rPr lang="en-US" altLang="en-US" dirty="0"/>
              <a:t>Key signs and symptoms of HHNS include:</a:t>
            </a:r>
          </a:p>
          <a:p>
            <a:pPr lvl="1">
              <a:spcBef>
                <a:spcPts val="800"/>
              </a:spcBef>
            </a:pPr>
            <a:r>
              <a:rPr lang="en-US" altLang="en-US" dirty="0"/>
              <a:t>Hyperglycemia</a:t>
            </a:r>
          </a:p>
          <a:p>
            <a:pPr lvl="1">
              <a:spcBef>
                <a:spcPts val="800"/>
              </a:spcBef>
            </a:pPr>
            <a:r>
              <a:rPr lang="en-US" altLang="en-US" dirty="0"/>
              <a:t>Altered mental status, drowsiness, lethargy</a:t>
            </a:r>
          </a:p>
          <a:p>
            <a:pPr lvl="1">
              <a:spcBef>
                <a:spcPts val="800"/>
              </a:spcBef>
            </a:pPr>
            <a:r>
              <a:rPr lang="en-US" altLang="en-US" dirty="0"/>
              <a:t>Severe dehydration, thirst, dark urine</a:t>
            </a:r>
          </a:p>
          <a:p>
            <a:pPr lvl="1">
              <a:spcBef>
                <a:spcPts val="800"/>
              </a:spcBef>
            </a:pPr>
            <a:r>
              <a:rPr lang="en-US" altLang="en-US" dirty="0"/>
              <a:t>Visual or sensory deficits</a:t>
            </a:r>
          </a:p>
          <a:p>
            <a:pPr lvl="1">
              <a:spcBef>
                <a:spcPts val="800"/>
              </a:spcBef>
            </a:pPr>
            <a:r>
              <a:rPr lang="en-US" altLang="en-US" dirty="0"/>
              <a:t>Partial paralysis or muscle weakness</a:t>
            </a:r>
          </a:p>
          <a:p>
            <a:pPr lvl="1">
              <a:spcBef>
                <a:spcPts val="800"/>
              </a:spcBef>
            </a:pPr>
            <a:r>
              <a:rPr lang="en-US" altLang="en-US" dirty="0"/>
              <a:t>Seizures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nSpc>
                <a:spcPct val="85000"/>
              </a:lnSpc>
              <a:defRPr/>
            </a:pPr>
            <a:r>
              <a:rPr lang="en-US" dirty="0"/>
              <a:t>Symptomatic Hyperglycemia </a:t>
            </a:r>
            <a:r>
              <a:rPr lang="en-US" sz="2000" b="0" dirty="0">
                <a:cs typeface="+mj-cs"/>
              </a:rPr>
              <a:t>(4 of 4)</a:t>
            </a:r>
          </a:p>
        </p:txBody>
      </p:sp>
      <p:sp>
        <p:nvSpPr>
          <p:cNvPr id="28675" name="Content Placeholder 2"/>
          <p:cNvSpPr>
            <a:spLocks noGrp="1"/>
          </p:cNvSpPr>
          <p:nvPr>
            <p:ph type="body" idx="1"/>
          </p:nvPr>
        </p:nvSpPr>
        <p:spPr/>
        <p:txBody>
          <a:bodyPr rIns="228600"/>
          <a:lstStyle/>
          <a:p>
            <a:r>
              <a:rPr lang="en-US" altLang="en-US" dirty="0"/>
              <a:t>Higher glucose levels in the blood cause the excretion of glucose in the urine. </a:t>
            </a:r>
          </a:p>
          <a:p>
            <a:pPr lvl="1">
              <a:spcBef>
                <a:spcPts val="800"/>
              </a:spcBef>
            </a:pPr>
            <a:r>
              <a:rPr lang="en-US" altLang="en-US" dirty="0"/>
              <a:t>Increased fluid intake causing polyuria. </a:t>
            </a:r>
          </a:p>
          <a:p>
            <a:pPr lvl="1">
              <a:spcBef>
                <a:spcPts val="800"/>
              </a:spcBef>
            </a:pPr>
            <a:r>
              <a:rPr lang="en-US" altLang="en-US" dirty="0"/>
              <a:t>Urine becomes dark and concentrated. </a:t>
            </a:r>
          </a:p>
          <a:p>
            <a:pPr lvl="1">
              <a:spcBef>
                <a:spcPts val="800"/>
              </a:spcBef>
            </a:pPr>
            <a:r>
              <a:rPr lang="en-US" altLang="en-US" dirty="0"/>
              <a:t>Patient may become unconscious or have seizure activity due to severe dehydration.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nSpc>
                <a:spcPct val="85000"/>
              </a:lnSpc>
              <a:defRPr/>
            </a:pPr>
            <a:r>
              <a:rPr lang="en-US" dirty="0"/>
              <a:t>Symptomatic Hypoglycemia </a:t>
            </a:r>
            <a:r>
              <a:rPr lang="en-US" sz="2000" b="0" dirty="0">
                <a:cs typeface="+mj-cs"/>
              </a:rPr>
              <a:t>(1 of 6)</a:t>
            </a:r>
          </a:p>
        </p:txBody>
      </p:sp>
      <p:sp>
        <p:nvSpPr>
          <p:cNvPr id="29699" name="Content Placeholder 2"/>
          <p:cNvSpPr>
            <a:spLocks noGrp="1"/>
          </p:cNvSpPr>
          <p:nvPr>
            <p:ph type="body" idx="1"/>
          </p:nvPr>
        </p:nvSpPr>
        <p:spPr/>
        <p:txBody>
          <a:bodyPr rIns="228600"/>
          <a:lstStyle/>
          <a:p>
            <a:r>
              <a:rPr lang="en-US" altLang="en-US" dirty="0"/>
              <a:t>A patient’s blood glucose level drops and must be corrected swiftly.</a:t>
            </a:r>
          </a:p>
          <a:p>
            <a:pPr lvl="1">
              <a:spcBef>
                <a:spcPts val="800"/>
              </a:spcBef>
            </a:pPr>
            <a:r>
              <a:rPr lang="en-US" altLang="en-US" dirty="0"/>
              <a:t>Can occur in patients who inject insulin or use oral medications that stimulate the pancreas to produce more insulin</a:t>
            </a:r>
          </a:p>
          <a:p>
            <a:pPr lvl="1">
              <a:spcBef>
                <a:spcPts val="800"/>
              </a:spcBef>
            </a:pPr>
            <a:r>
              <a:rPr lang="en-US" altLang="en-US" dirty="0"/>
              <a:t>When insulin levels remain high, glucose is rapidly taken out of the blood. </a:t>
            </a:r>
          </a:p>
          <a:p>
            <a:pPr lvl="1">
              <a:spcBef>
                <a:spcPts val="800"/>
              </a:spcBef>
            </a:pPr>
            <a:r>
              <a:rPr lang="en-US" altLang="en-US" dirty="0"/>
              <a:t>If glucose levels fall, there may be an insufficient amount to supply the brain.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nSpc>
                <a:spcPct val="85000"/>
              </a:lnSpc>
              <a:defRPr/>
            </a:pPr>
            <a:r>
              <a:rPr lang="en-US" dirty="0"/>
              <a:t>Symptomatic Hypoglycemia </a:t>
            </a:r>
            <a:r>
              <a:rPr lang="en-US" sz="2000" b="0" dirty="0">
                <a:cs typeface="+mj-cs"/>
              </a:rPr>
              <a:t>(2 of 6)</a:t>
            </a:r>
          </a:p>
        </p:txBody>
      </p:sp>
      <p:sp>
        <p:nvSpPr>
          <p:cNvPr id="30723" name="Content Placeholder 2"/>
          <p:cNvSpPr>
            <a:spLocks noGrp="1"/>
          </p:cNvSpPr>
          <p:nvPr>
            <p:ph type="body" idx="1"/>
          </p:nvPr>
        </p:nvSpPr>
        <p:spPr/>
        <p:txBody>
          <a:bodyPr rIns="228600"/>
          <a:lstStyle/>
          <a:p>
            <a:r>
              <a:rPr lang="en-US" altLang="en-US" dirty="0"/>
              <a:t>Mental status of the patient declines.</a:t>
            </a:r>
          </a:p>
          <a:p>
            <a:r>
              <a:rPr lang="en-US" altLang="en-US" dirty="0"/>
              <a:t>Patient may become aggressive or display unusual behavior. </a:t>
            </a:r>
          </a:p>
          <a:p>
            <a:r>
              <a:rPr lang="en-US" altLang="en-US" dirty="0"/>
              <a:t>Unconsciousness and permanent brain damage can quickly follow.</a:t>
            </a:r>
          </a:p>
          <a:p>
            <a:endParaRPr lang="en-US" altLang="en-US"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nSpc>
                <a:spcPct val="85000"/>
              </a:lnSpc>
              <a:defRPr/>
            </a:pPr>
            <a:r>
              <a:rPr lang="en-US" dirty="0"/>
              <a:t>Symptomatic Hypoglycemia </a:t>
            </a:r>
            <a:r>
              <a:rPr lang="en-US" sz="2000" b="0" dirty="0">
                <a:cs typeface="+mj-cs"/>
              </a:rPr>
              <a:t>(3 of 6)</a:t>
            </a:r>
          </a:p>
        </p:txBody>
      </p:sp>
      <p:sp>
        <p:nvSpPr>
          <p:cNvPr id="31747" name="Content Placeholder 2"/>
          <p:cNvSpPr>
            <a:spLocks noGrp="1"/>
          </p:cNvSpPr>
          <p:nvPr>
            <p:ph type="body" idx="1"/>
          </p:nvPr>
        </p:nvSpPr>
        <p:spPr/>
        <p:txBody>
          <a:bodyPr rIns="228600"/>
          <a:lstStyle/>
          <a:p>
            <a:r>
              <a:rPr lang="en-US" altLang="en-US" dirty="0"/>
              <a:t>Common reasons for a low blood glucose level to develop:  </a:t>
            </a:r>
          </a:p>
          <a:p>
            <a:pPr lvl="1">
              <a:spcBef>
                <a:spcPts val="800"/>
              </a:spcBef>
            </a:pPr>
            <a:r>
              <a:rPr lang="en-US" altLang="en-US" dirty="0"/>
              <a:t>Correct dose of insulin with change in routine </a:t>
            </a:r>
          </a:p>
          <a:p>
            <a:pPr lvl="1">
              <a:spcBef>
                <a:spcPts val="800"/>
              </a:spcBef>
            </a:pPr>
            <a:r>
              <a:rPr lang="en-US" altLang="en-US" dirty="0"/>
              <a:t>More insulin than necessary </a:t>
            </a:r>
          </a:p>
          <a:p>
            <a:pPr lvl="1">
              <a:spcBef>
                <a:spcPts val="800"/>
              </a:spcBef>
            </a:pPr>
            <a:r>
              <a:rPr lang="en-US" altLang="en-US" dirty="0"/>
              <a:t>Correct dose of insulin without eating a sufficient amount</a:t>
            </a:r>
          </a:p>
          <a:p>
            <a:pPr lvl="1">
              <a:spcBef>
                <a:spcPts val="800"/>
              </a:spcBef>
            </a:pPr>
            <a:r>
              <a:rPr lang="en-US" altLang="en-US" dirty="0"/>
              <a:t>Correct dose of insulin and the patient developed an acute illness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(2 of 3)</a:t>
            </a:r>
          </a:p>
        </p:txBody>
      </p:sp>
      <p:sp>
        <p:nvSpPr>
          <p:cNvPr id="5123" name="Rectangle 3"/>
          <p:cNvSpPr>
            <a:spLocks noGrp="1" noChangeArrowheads="1"/>
          </p:cNvSpPr>
          <p:nvPr>
            <p:ph type="body" idx="1"/>
          </p:nvPr>
        </p:nvSpPr>
        <p:spPr/>
        <p:txBody>
          <a:bodyPr rIns="228600"/>
          <a:lstStyle/>
          <a:p>
            <a:pPr eaLnBrk="1" hangingPunct="1">
              <a:spcBef>
                <a:spcPct val="35000"/>
              </a:spcBef>
            </a:pPr>
            <a:r>
              <a:rPr lang="en-US" altLang="en-US" dirty="0"/>
              <a:t>Awareness that</a:t>
            </a:r>
          </a:p>
          <a:p>
            <a:pPr lvl="1" eaLnBrk="1" hangingPunct="1">
              <a:spcBef>
                <a:spcPct val="35000"/>
              </a:spcBef>
            </a:pPr>
            <a:r>
              <a:rPr lang="en-US" altLang="en-US" dirty="0"/>
              <a:t>Diabetic emergencies cause altered mental status</a:t>
            </a:r>
          </a:p>
          <a:p>
            <a:pPr eaLnBrk="1" hangingPunct="1">
              <a:spcBef>
                <a:spcPct val="35000"/>
              </a:spcBef>
            </a:pPr>
            <a:r>
              <a:rPr lang="en-US" altLang="en-US" dirty="0"/>
              <a:t>Anatomy, physiology, pathophysiology, assessment, and management of</a:t>
            </a:r>
          </a:p>
          <a:p>
            <a:pPr lvl="1" eaLnBrk="1" hangingPunct="1">
              <a:spcBef>
                <a:spcPct val="35000"/>
              </a:spcBef>
            </a:pPr>
            <a:r>
              <a:rPr lang="en-US" altLang="en-US" dirty="0"/>
              <a:t>Acute diabetic emergencies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nSpc>
                <a:spcPct val="85000"/>
              </a:lnSpc>
              <a:defRPr/>
            </a:pPr>
            <a:r>
              <a:rPr lang="en-US" dirty="0"/>
              <a:t>Symptomatic Hypoglycemia </a:t>
            </a:r>
            <a:r>
              <a:rPr lang="en-US" sz="2000" b="0" dirty="0">
                <a:cs typeface="+mj-cs"/>
              </a:rPr>
              <a:t>(4 of 6)</a:t>
            </a:r>
          </a:p>
        </p:txBody>
      </p:sp>
      <p:sp>
        <p:nvSpPr>
          <p:cNvPr id="33795" name="Content Placeholder 2"/>
          <p:cNvSpPr>
            <a:spLocks noGrp="1"/>
          </p:cNvSpPr>
          <p:nvPr>
            <p:ph type="body" idx="1"/>
          </p:nvPr>
        </p:nvSpPr>
        <p:spPr/>
        <p:txBody>
          <a:bodyPr rIns="228600"/>
          <a:lstStyle/>
          <a:p>
            <a:r>
              <a:rPr lang="en-US" altLang="en-US" dirty="0"/>
              <a:t>Signs and symptoms of hypoglycemia:</a:t>
            </a:r>
          </a:p>
          <a:p>
            <a:pPr lvl="1">
              <a:spcBef>
                <a:spcPts val="800"/>
              </a:spcBef>
            </a:pPr>
            <a:r>
              <a:rPr lang="en-US" altLang="en-US" dirty="0"/>
              <a:t>Normal to shallow or rapid respirations</a:t>
            </a:r>
          </a:p>
          <a:p>
            <a:pPr lvl="1">
              <a:spcBef>
                <a:spcPts val="800"/>
              </a:spcBef>
            </a:pPr>
            <a:r>
              <a:rPr lang="en-US" altLang="en-US" dirty="0"/>
              <a:t>Pale, moist skin</a:t>
            </a:r>
          </a:p>
          <a:p>
            <a:pPr lvl="1">
              <a:spcBef>
                <a:spcPts val="800"/>
              </a:spcBef>
            </a:pPr>
            <a:r>
              <a:rPr lang="en-US" altLang="en-US" dirty="0"/>
              <a:t>Diaphoresis </a:t>
            </a:r>
          </a:p>
          <a:p>
            <a:pPr lvl="1">
              <a:spcBef>
                <a:spcPts val="800"/>
              </a:spcBef>
            </a:pPr>
            <a:r>
              <a:rPr lang="en-US" altLang="en-US" dirty="0"/>
              <a:t>Dizziness, headache</a:t>
            </a:r>
          </a:p>
          <a:p>
            <a:pPr lvl="1">
              <a:spcBef>
                <a:spcPts val="800"/>
              </a:spcBef>
            </a:pPr>
            <a:r>
              <a:rPr lang="en-US" altLang="en-US" dirty="0"/>
              <a:t>Rapid pulse</a:t>
            </a:r>
          </a:p>
          <a:p>
            <a:pPr lvl="1">
              <a:spcBef>
                <a:spcPts val="800"/>
              </a:spcBef>
            </a:pPr>
            <a:r>
              <a:rPr lang="en-US" altLang="en-US" dirty="0"/>
              <a:t>Normal to low blood pressure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nSpc>
                <a:spcPct val="85000"/>
              </a:lnSpc>
              <a:defRPr/>
            </a:pPr>
            <a:r>
              <a:rPr lang="en-US" dirty="0"/>
              <a:t>Symptomatic Hypoglycemia </a:t>
            </a:r>
            <a:r>
              <a:rPr lang="en-US" sz="2000" b="0" dirty="0">
                <a:cs typeface="+mj-cs"/>
              </a:rPr>
              <a:t>(5 of 6)</a:t>
            </a:r>
          </a:p>
        </p:txBody>
      </p:sp>
      <p:sp>
        <p:nvSpPr>
          <p:cNvPr id="34819" name="Content Placeholder 2"/>
          <p:cNvSpPr>
            <a:spLocks noGrp="1"/>
          </p:cNvSpPr>
          <p:nvPr>
            <p:ph type="body" idx="1"/>
          </p:nvPr>
        </p:nvSpPr>
        <p:spPr/>
        <p:txBody>
          <a:bodyPr rIns="228600"/>
          <a:lstStyle/>
          <a:p>
            <a:r>
              <a:rPr lang="en-US" altLang="en-US" dirty="0"/>
              <a:t>Signs and symptoms of hypoglycemia (cont’d):</a:t>
            </a:r>
          </a:p>
          <a:p>
            <a:pPr lvl="1">
              <a:spcBef>
                <a:spcPts val="800"/>
              </a:spcBef>
            </a:pPr>
            <a:r>
              <a:rPr lang="en-US" altLang="en-US" dirty="0"/>
              <a:t>Altered mental status </a:t>
            </a:r>
          </a:p>
          <a:p>
            <a:pPr lvl="1">
              <a:spcBef>
                <a:spcPts val="800"/>
              </a:spcBef>
            </a:pPr>
            <a:r>
              <a:rPr lang="en-US" altLang="en-US" dirty="0"/>
              <a:t>Anxious or combative behavior</a:t>
            </a:r>
          </a:p>
          <a:p>
            <a:pPr lvl="1">
              <a:spcBef>
                <a:spcPts val="800"/>
              </a:spcBef>
            </a:pPr>
            <a:r>
              <a:rPr lang="en-US" altLang="en-US" dirty="0"/>
              <a:t>Seizure, fainting, or coma</a:t>
            </a:r>
          </a:p>
          <a:p>
            <a:pPr lvl="1">
              <a:spcBef>
                <a:spcPts val="800"/>
              </a:spcBef>
            </a:pPr>
            <a:r>
              <a:rPr lang="en-US" altLang="en-US" dirty="0"/>
              <a:t>Weakness on one side of the body </a:t>
            </a:r>
          </a:p>
          <a:p>
            <a:pPr lvl="1">
              <a:spcBef>
                <a:spcPts val="800"/>
              </a:spcBef>
            </a:pPr>
            <a:r>
              <a:rPr lang="en-US" altLang="en-US" dirty="0"/>
              <a:t>Rapid changes in mental status</a:t>
            </a:r>
          </a:p>
          <a:p>
            <a:endParaRPr lang="en-US" altLang="en-US"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nSpc>
                <a:spcPct val="85000"/>
              </a:lnSpc>
              <a:defRPr/>
            </a:pPr>
            <a:r>
              <a:rPr lang="en-US" dirty="0"/>
              <a:t>Symptomatic Hypoglycemia </a:t>
            </a:r>
            <a:r>
              <a:rPr lang="en-US" sz="2000" b="0" dirty="0">
                <a:cs typeface="+mj-cs"/>
              </a:rPr>
              <a:t>(6 of 6)</a:t>
            </a:r>
          </a:p>
        </p:txBody>
      </p:sp>
      <p:sp>
        <p:nvSpPr>
          <p:cNvPr id="35843" name="Content Placeholder 2"/>
          <p:cNvSpPr>
            <a:spLocks noGrp="1"/>
          </p:cNvSpPr>
          <p:nvPr>
            <p:ph type="body" idx="1"/>
          </p:nvPr>
        </p:nvSpPr>
        <p:spPr>
          <a:xfrm>
            <a:off x="6154455" y="1775619"/>
            <a:ext cx="5080000" cy="4114800"/>
          </a:xfrm>
        </p:spPr>
        <p:txBody>
          <a:bodyPr rIns="228600"/>
          <a:lstStyle/>
          <a:p>
            <a:r>
              <a:rPr lang="en-US" altLang="en-US" dirty="0"/>
              <a:t>Hypoglycemia is quickly reversed by giving the patient glucose. </a:t>
            </a:r>
          </a:p>
          <a:p>
            <a:pPr lvl="1">
              <a:spcBef>
                <a:spcPts val="800"/>
              </a:spcBef>
            </a:pPr>
            <a:r>
              <a:rPr lang="en-US" altLang="en-US" dirty="0"/>
              <a:t>Without glucose, the patient can sustain permanent brain damage. </a:t>
            </a:r>
          </a:p>
        </p:txBody>
      </p:sp>
      <p:pic>
        <p:nvPicPr>
          <p:cNvPr id="1026" name="Picture 2" descr="The data of the Blood Glucose Level in milligrams per deciliter and the corresponding diabetic emergency are as follows. 50, Hypoglycemic crisis. 80, Hypoglycemia. 120, Normal. Above 120 up to 400, Hyperglycemia. 400 and above, D K A, H H N S, or symptomatic hyperglycemia.&#10;" title="A column of Blood Glucose Level in milligrams per deciliter, and the corresponding diabetic emergency is sh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860" y="1255713"/>
            <a:ext cx="2685994" cy="35988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2812" y="4889838"/>
            <a:ext cx="5974685" cy="1754326"/>
          </a:xfrm>
          <a:prstGeom prst="rect">
            <a:avLst/>
          </a:prstGeom>
        </p:spPr>
        <p:txBody>
          <a:bodyPr wrap="square">
            <a:spAutoFit/>
          </a:bodyPr>
          <a:lstStyle/>
          <a:p>
            <a:r>
              <a:rPr lang="en-US" b="1" dirty="0"/>
              <a:t>FIGURE 20-3 </a:t>
            </a:r>
            <a:r>
              <a:rPr lang="en-US" dirty="0"/>
              <a:t>The left column illustrates blood glucose levels; the right column illustrates the conditions associated with that particular level of blood glucose. Notice that the normal range is rather small in comparison to the other ranges.</a:t>
            </a:r>
            <a:br>
              <a:rPr lang="en-US" dirty="0"/>
            </a:br>
            <a:r>
              <a:rPr lang="en-US" dirty="0"/>
              <a:t>Abbreviations: DKA, diabetic ketoacidosis; HHNS, hyperosmolar hyperglycemic </a:t>
            </a:r>
            <a:r>
              <a:rPr lang="en-US" dirty="0" err="1"/>
              <a:t>nonketotic</a:t>
            </a:r>
            <a:r>
              <a:rPr lang="en-US" dirty="0"/>
              <a:t> syndrome.</a:t>
            </a:r>
          </a:p>
        </p:txBody>
      </p:sp>
      <p:sp>
        <p:nvSpPr>
          <p:cNvPr id="4" name="Rectangle 3"/>
          <p:cNvSpPr/>
          <p:nvPr/>
        </p:nvSpPr>
        <p:spPr>
          <a:xfrm>
            <a:off x="912812" y="6583918"/>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p:txBody>
          <a:bodyPr/>
          <a:lstStyle/>
          <a:p>
            <a:pPr>
              <a:lnSpc>
                <a:spcPct val="85000"/>
              </a:lnSpc>
              <a:defRPr/>
            </a:pPr>
            <a:r>
              <a:rPr lang="en-US" dirty="0">
                <a:cs typeface="+mj-cs"/>
              </a:rPr>
              <a:t>Scene Size-up</a:t>
            </a:r>
          </a:p>
        </p:txBody>
      </p:sp>
      <p:sp>
        <p:nvSpPr>
          <p:cNvPr id="36867" name="Content Placeholder 2"/>
          <p:cNvSpPr>
            <a:spLocks noGrp="1"/>
          </p:cNvSpPr>
          <p:nvPr>
            <p:ph type="body" idx="1"/>
          </p:nvPr>
        </p:nvSpPr>
        <p:spPr/>
        <p:txBody>
          <a:bodyPr rIns="228600"/>
          <a:lstStyle/>
          <a:p>
            <a:pPr>
              <a:spcBef>
                <a:spcPct val="35000"/>
              </a:spcBef>
            </a:pPr>
            <a:r>
              <a:rPr lang="en-US" altLang="en-US" dirty="0"/>
              <a:t>Scene safety</a:t>
            </a:r>
          </a:p>
          <a:p>
            <a:pPr lvl="1">
              <a:spcBef>
                <a:spcPts val="800"/>
              </a:spcBef>
            </a:pPr>
            <a:r>
              <a:rPr lang="en-US" altLang="en-US" dirty="0"/>
              <a:t>Patients with diabetes may use syringes.</a:t>
            </a:r>
          </a:p>
          <a:p>
            <a:pPr lvl="1">
              <a:spcBef>
                <a:spcPts val="800"/>
              </a:spcBef>
            </a:pPr>
            <a:r>
              <a:rPr lang="en-US" altLang="en-US" dirty="0"/>
              <a:t>Be alert for clues.</a:t>
            </a:r>
            <a:endParaRPr lang="en-US" altLang="en-US" sz="2100" dirty="0"/>
          </a:p>
          <a:p>
            <a:pPr lvl="1">
              <a:spcBef>
                <a:spcPts val="800"/>
              </a:spcBef>
            </a:pPr>
            <a:r>
              <a:rPr lang="en-US" altLang="en-US" sz="2100" dirty="0"/>
              <a:t>Use </a:t>
            </a:r>
            <a:r>
              <a:rPr lang="en-US" altLang="en-US" dirty="0"/>
              <a:t>standard precautions.</a:t>
            </a:r>
          </a:p>
          <a:p>
            <a:pPr lvl="1">
              <a:spcBef>
                <a:spcPts val="800"/>
              </a:spcBef>
            </a:pPr>
            <a:r>
              <a:rPr lang="en-US" altLang="en-US" dirty="0"/>
              <a:t>Question bystanders on events leading to your arrival.</a:t>
            </a:r>
          </a:p>
          <a:p>
            <a:pPr lvl="1">
              <a:spcBef>
                <a:spcPts val="800"/>
              </a:spcBef>
            </a:pPr>
            <a:r>
              <a:rPr lang="en-US" altLang="en-US" dirty="0"/>
              <a:t>Keep open the possibility that trauma may have occurred.</a:t>
            </a:r>
          </a:p>
          <a:p>
            <a:r>
              <a:rPr lang="en-US" altLang="en-US" dirty="0"/>
              <a:t>Determine MOI/NOI.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nSpc>
                <a:spcPct val="85000"/>
              </a:lnSpc>
              <a:defRPr/>
            </a:pPr>
            <a:r>
              <a:rPr lang="en-US" dirty="0">
                <a:cs typeface="+mj-cs"/>
              </a:rPr>
              <a:t>Primary Assessment </a:t>
            </a:r>
            <a:r>
              <a:rPr lang="en-US" sz="2000" b="0" dirty="0">
                <a:cs typeface="+mj-cs"/>
              </a:rPr>
              <a:t>(1 of 4)</a:t>
            </a:r>
          </a:p>
        </p:txBody>
      </p:sp>
      <p:sp>
        <p:nvSpPr>
          <p:cNvPr id="37891" name="Content Placeholder 2"/>
          <p:cNvSpPr>
            <a:spLocks noGrp="1"/>
          </p:cNvSpPr>
          <p:nvPr>
            <p:ph type="body" idx="1"/>
          </p:nvPr>
        </p:nvSpPr>
        <p:spPr/>
        <p:txBody>
          <a:bodyPr rIns="228600"/>
          <a:lstStyle/>
          <a:p>
            <a:pPr>
              <a:spcBef>
                <a:spcPct val="35000"/>
              </a:spcBef>
            </a:pPr>
            <a:r>
              <a:rPr lang="en-US" altLang="en-US" dirty="0"/>
              <a:t>Form a general impression.</a:t>
            </a:r>
          </a:p>
          <a:p>
            <a:pPr>
              <a:spcBef>
                <a:spcPct val="35000"/>
              </a:spcBef>
            </a:pPr>
            <a:r>
              <a:rPr lang="en-US" altLang="en-US" dirty="0"/>
              <a:t>Airway and breathing</a:t>
            </a:r>
          </a:p>
          <a:p>
            <a:pPr lvl="1"/>
            <a:r>
              <a:rPr lang="en-US" altLang="en-US" dirty="0"/>
              <a:t>Patients showing signs of inadequate breathing, a pulse oximetry level less than or equal to 94%, or altered mental status should receive high-flow oxygen (12 to 15 L/min via nonrebreathing mask)</a:t>
            </a:r>
            <a:endParaRPr lang="en-US" altLang="en-US" sz="5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pPr>
              <a:lnSpc>
                <a:spcPct val="85000"/>
              </a:lnSpc>
              <a:defRPr/>
            </a:pPr>
            <a:r>
              <a:rPr lang="en-US" dirty="0">
                <a:cs typeface="+mj-cs"/>
              </a:rPr>
              <a:t>Primary Assessment </a:t>
            </a:r>
            <a:r>
              <a:rPr lang="en-US" sz="2000" b="0" dirty="0">
                <a:cs typeface="+mj-cs"/>
              </a:rPr>
              <a:t>(2 of 4)</a:t>
            </a:r>
          </a:p>
        </p:txBody>
      </p:sp>
      <p:sp>
        <p:nvSpPr>
          <p:cNvPr id="38915" name="Content Placeholder 2"/>
          <p:cNvSpPr>
            <a:spLocks noGrp="1"/>
          </p:cNvSpPr>
          <p:nvPr>
            <p:ph type="body" idx="1"/>
          </p:nvPr>
        </p:nvSpPr>
        <p:spPr/>
        <p:txBody>
          <a:bodyPr rIns="228600"/>
          <a:lstStyle/>
          <a:p>
            <a:pPr>
              <a:spcBef>
                <a:spcPct val="35000"/>
              </a:spcBef>
            </a:pPr>
            <a:r>
              <a:rPr lang="en-US" altLang="en-US" dirty="0"/>
              <a:t>Airway and breathing (cont</a:t>
            </a:r>
            <a:r>
              <a:rPr lang="ja-JP" altLang="en-US" dirty="0"/>
              <a:t>’</a:t>
            </a:r>
            <a:r>
              <a:rPr lang="en-US" altLang="ja-JP" dirty="0"/>
              <a:t>d)</a:t>
            </a:r>
          </a:p>
          <a:p>
            <a:pPr lvl="1">
              <a:spcBef>
                <a:spcPts val="800"/>
              </a:spcBef>
            </a:pPr>
            <a:r>
              <a:rPr lang="en-US" altLang="en-US" dirty="0"/>
              <a:t>Hyperglycemic patients may have Kussmaul respirations and sweet, fruity breath.</a:t>
            </a:r>
          </a:p>
          <a:p>
            <a:pPr lvl="1">
              <a:spcBef>
                <a:spcPts val="800"/>
              </a:spcBef>
            </a:pPr>
            <a:r>
              <a:rPr lang="en-US" altLang="en-US" dirty="0"/>
              <a:t>Hypoglycemic patients will have normal or shallow to rapid respirations. </a:t>
            </a:r>
            <a:endParaRPr lang="en-US" altLang="en-US" sz="6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pPr>
              <a:lnSpc>
                <a:spcPct val="85000"/>
              </a:lnSpc>
              <a:defRPr/>
            </a:pPr>
            <a:r>
              <a:rPr lang="en-US" dirty="0">
                <a:cs typeface="+mj-cs"/>
              </a:rPr>
              <a:t>Primary Assessment </a:t>
            </a:r>
            <a:r>
              <a:rPr lang="en-US" sz="2000" b="0" dirty="0">
                <a:cs typeface="+mj-cs"/>
              </a:rPr>
              <a:t>(3 of 4)</a:t>
            </a:r>
          </a:p>
        </p:txBody>
      </p:sp>
      <p:sp>
        <p:nvSpPr>
          <p:cNvPr id="39939" name="Content Placeholder 2"/>
          <p:cNvSpPr>
            <a:spLocks noGrp="1"/>
          </p:cNvSpPr>
          <p:nvPr>
            <p:ph type="body" idx="1"/>
          </p:nvPr>
        </p:nvSpPr>
        <p:spPr/>
        <p:txBody>
          <a:bodyPr rIns="228600"/>
          <a:lstStyle/>
          <a:p>
            <a:pPr>
              <a:spcBef>
                <a:spcPct val="35000"/>
              </a:spcBef>
            </a:pPr>
            <a:r>
              <a:rPr lang="en-US" altLang="en-US" dirty="0"/>
              <a:t>Circulation</a:t>
            </a:r>
          </a:p>
          <a:p>
            <a:pPr lvl="1">
              <a:spcBef>
                <a:spcPct val="35000"/>
              </a:spcBef>
            </a:pPr>
            <a:r>
              <a:rPr lang="en-US" altLang="en-US" dirty="0"/>
              <a:t>Dry, warm skin: hyperglycemia</a:t>
            </a:r>
          </a:p>
          <a:p>
            <a:pPr lvl="1">
              <a:spcBef>
                <a:spcPct val="35000"/>
              </a:spcBef>
            </a:pPr>
            <a:r>
              <a:rPr lang="en-US" altLang="en-US" dirty="0"/>
              <a:t>Moist, pale skin: hypoglycemia</a:t>
            </a:r>
          </a:p>
          <a:p>
            <a:pPr lvl="1">
              <a:spcBef>
                <a:spcPct val="35000"/>
              </a:spcBef>
            </a:pPr>
            <a:r>
              <a:rPr lang="en-US" altLang="en-US" dirty="0"/>
              <a:t>Rapid, weak pulse: symptomatic hypoglycemia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a:lnSpc>
                <a:spcPct val="85000"/>
              </a:lnSpc>
              <a:defRPr/>
            </a:pPr>
            <a:r>
              <a:rPr lang="en-US" dirty="0">
                <a:cs typeface="+mj-cs"/>
              </a:rPr>
              <a:t>Primary Assessment </a:t>
            </a:r>
            <a:r>
              <a:rPr lang="en-US" sz="2000" b="0" dirty="0">
                <a:cs typeface="+mj-cs"/>
              </a:rPr>
              <a:t>(4 of 4)</a:t>
            </a:r>
          </a:p>
        </p:txBody>
      </p:sp>
      <p:sp>
        <p:nvSpPr>
          <p:cNvPr id="40963" name="Content Placeholder 2"/>
          <p:cNvSpPr>
            <a:spLocks noGrp="1"/>
          </p:cNvSpPr>
          <p:nvPr>
            <p:ph type="body" idx="1"/>
          </p:nvPr>
        </p:nvSpPr>
        <p:spPr/>
        <p:txBody>
          <a:bodyPr rIns="228600"/>
          <a:lstStyle/>
          <a:p>
            <a:pPr>
              <a:spcBef>
                <a:spcPct val="35000"/>
              </a:spcBef>
            </a:pPr>
            <a:r>
              <a:rPr lang="en-US" altLang="en-US" dirty="0"/>
              <a:t>Transport decision</a:t>
            </a:r>
          </a:p>
          <a:p>
            <a:pPr lvl="1">
              <a:spcBef>
                <a:spcPct val="35000"/>
              </a:spcBef>
            </a:pPr>
            <a:r>
              <a:rPr lang="en-US" altLang="en-US" dirty="0"/>
              <a:t>Provide prompt transport for patients with altered mental status and inability to swallow.</a:t>
            </a:r>
          </a:p>
          <a:p>
            <a:pPr lvl="1">
              <a:spcBef>
                <a:spcPct val="35000"/>
              </a:spcBef>
            </a:pPr>
            <a:r>
              <a:rPr lang="en-US" altLang="en-US" dirty="0"/>
              <a:t>Further evaluate conscious patients capable of swallowing and able to maintain airway.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nSpc>
                <a:spcPct val="85000"/>
              </a:lnSpc>
              <a:defRPr/>
            </a:pPr>
            <a:r>
              <a:rPr lang="en-US" dirty="0">
                <a:cs typeface="+mj-cs"/>
              </a:rPr>
              <a:t>History Taking </a:t>
            </a:r>
            <a:r>
              <a:rPr lang="en-US" sz="2000" b="0" dirty="0">
                <a:cs typeface="+mj-cs"/>
              </a:rPr>
              <a:t>(1 of 2)</a:t>
            </a:r>
          </a:p>
        </p:txBody>
      </p:sp>
      <p:sp>
        <p:nvSpPr>
          <p:cNvPr id="41987" name="Content Placeholder 2"/>
          <p:cNvSpPr>
            <a:spLocks noGrp="1"/>
          </p:cNvSpPr>
          <p:nvPr>
            <p:ph type="body" idx="1"/>
          </p:nvPr>
        </p:nvSpPr>
        <p:spPr/>
        <p:txBody>
          <a:bodyPr rIns="228600"/>
          <a:lstStyle/>
          <a:p>
            <a:pPr>
              <a:spcBef>
                <a:spcPct val="35000"/>
              </a:spcBef>
            </a:pPr>
            <a:r>
              <a:rPr lang="en-US" altLang="en-US" dirty="0"/>
              <a:t>Investigate chief complaint</a:t>
            </a:r>
          </a:p>
          <a:p>
            <a:pPr lvl="1">
              <a:spcBef>
                <a:spcPct val="35000"/>
              </a:spcBef>
            </a:pPr>
            <a:r>
              <a:rPr lang="en-US" altLang="en-US" dirty="0"/>
              <a:t>Obtain history of present illness from responsive patient, family, or bystanders.</a:t>
            </a:r>
          </a:p>
          <a:p>
            <a:pPr lvl="1">
              <a:spcBef>
                <a:spcPct val="35000"/>
              </a:spcBef>
            </a:pPr>
            <a:r>
              <a:rPr lang="en-US" altLang="en-US" dirty="0"/>
              <a:t>If patient has eaten but not taken insulin, hyperglycemia is more likely.</a:t>
            </a:r>
          </a:p>
          <a:p>
            <a:pPr lvl="1">
              <a:spcBef>
                <a:spcPct val="35000"/>
              </a:spcBef>
            </a:pPr>
            <a:r>
              <a:rPr lang="en-US" altLang="en-US" dirty="0"/>
              <a:t>If patient has taken insulin but not eaten, hypoglycemia is more likely.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nSpc>
                <a:spcPct val="85000"/>
              </a:lnSpc>
              <a:defRPr/>
            </a:pPr>
            <a:r>
              <a:rPr lang="en-US" dirty="0">
                <a:cs typeface="+mj-cs"/>
              </a:rPr>
              <a:t>History Taking </a:t>
            </a:r>
            <a:r>
              <a:rPr lang="en-US" sz="2000" b="0" dirty="0">
                <a:cs typeface="+mj-cs"/>
              </a:rPr>
              <a:t>(2 of 2)</a:t>
            </a:r>
          </a:p>
        </p:txBody>
      </p:sp>
      <p:sp>
        <p:nvSpPr>
          <p:cNvPr id="44035" name="Content Placeholder 2"/>
          <p:cNvSpPr>
            <a:spLocks noGrp="1"/>
          </p:cNvSpPr>
          <p:nvPr>
            <p:ph type="body" idx="1"/>
          </p:nvPr>
        </p:nvSpPr>
        <p:spPr/>
        <p:txBody>
          <a:bodyPr rIns="228600"/>
          <a:lstStyle/>
          <a:p>
            <a:pPr>
              <a:spcBef>
                <a:spcPct val="35000"/>
              </a:spcBef>
            </a:pPr>
            <a:r>
              <a:rPr lang="en-US" altLang="en-US" dirty="0"/>
              <a:t>SAMPLE history—ask the patient:</a:t>
            </a:r>
          </a:p>
          <a:p>
            <a:pPr lvl="1">
              <a:spcBef>
                <a:spcPts val="800"/>
              </a:spcBef>
            </a:pPr>
            <a:r>
              <a:rPr lang="en-US" altLang="en-US" dirty="0"/>
              <a:t>Do you take insulin or pills to lower blood sugar?</a:t>
            </a:r>
          </a:p>
          <a:p>
            <a:pPr lvl="1">
              <a:spcBef>
                <a:spcPts val="800"/>
              </a:spcBef>
            </a:pPr>
            <a:r>
              <a:rPr lang="en-US" altLang="en-US" dirty="0"/>
              <a:t>Do you wear an insulin pump? Is it working properly?</a:t>
            </a:r>
          </a:p>
          <a:p>
            <a:pPr lvl="1">
              <a:spcBef>
                <a:spcPts val="800"/>
              </a:spcBef>
            </a:pPr>
            <a:r>
              <a:rPr lang="en-US" altLang="en-US" dirty="0"/>
              <a:t>Have you taken your usual insulin dose (or pills) today?</a:t>
            </a:r>
          </a:p>
          <a:p>
            <a:pPr lvl="1">
              <a:spcBef>
                <a:spcPts val="800"/>
              </a:spcBef>
            </a:pPr>
            <a:r>
              <a:rPr lang="en-US" altLang="en-US" dirty="0"/>
              <a:t>Have you eaten normally today?</a:t>
            </a:r>
          </a:p>
          <a:p>
            <a:pPr lvl="1">
              <a:spcBef>
                <a:spcPts val="800"/>
              </a:spcBef>
            </a:pPr>
            <a:r>
              <a:rPr lang="en-US" altLang="en-US" dirty="0"/>
              <a:t>Have you had any illnesses, unusual amount of activity, or stress?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(3 of 3)</a:t>
            </a:r>
          </a:p>
        </p:txBody>
      </p:sp>
      <p:sp>
        <p:nvSpPr>
          <p:cNvPr id="6147" name="Rectangle 3"/>
          <p:cNvSpPr>
            <a:spLocks noGrp="1" noChangeArrowheads="1"/>
          </p:cNvSpPr>
          <p:nvPr>
            <p:ph type="body" idx="1"/>
          </p:nvPr>
        </p:nvSpPr>
        <p:spPr/>
        <p:txBody>
          <a:bodyPr rIns="228600"/>
          <a:lstStyle/>
          <a:p>
            <a:pPr eaLnBrk="1" hangingPunct="1">
              <a:spcBef>
                <a:spcPct val="35000"/>
              </a:spcBef>
            </a:pPr>
            <a:r>
              <a:rPr lang="en-US" altLang="en-US" dirty="0"/>
              <a:t>Anatomy, physiology, pathophysiology, assessment, and management of</a:t>
            </a:r>
          </a:p>
          <a:p>
            <a:pPr lvl="1" eaLnBrk="1" hangingPunct="1">
              <a:spcBef>
                <a:spcPct val="35000"/>
              </a:spcBef>
            </a:pPr>
            <a:r>
              <a:rPr lang="en-US" altLang="en-US" dirty="0"/>
              <a:t>Sickle cell crisis</a:t>
            </a:r>
          </a:p>
          <a:p>
            <a:pPr lvl="1" eaLnBrk="1" hangingPunct="1">
              <a:spcBef>
                <a:spcPct val="35000"/>
              </a:spcBef>
            </a:pPr>
            <a:r>
              <a:rPr lang="en-US" altLang="en-US" dirty="0"/>
              <a:t>Clotting disorders</a:t>
            </a:r>
            <a:endParaRPr lang="en-US" alt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nSpc>
                <a:spcPct val="85000"/>
              </a:lnSpc>
              <a:defRPr/>
            </a:pPr>
            <a:r>
              <a:rPr lang="en-US" dirty="0">
                <a:cs typeface="+mj-cs"/>
              </a:rPr>
              <a:t>Secondary Assessment </a:t>
            </a:r>
            <a:r>
              <a:rPr lang="en-US" sz="2000" b="0" dirty="0">
                <a:cs typeface="+mj-cs"/>
              </a:rPr>
              <a:t>(1 of 3)</a:t>
            </a:r>
          </a:p>
        </p:txBody>
      </p:sp>
      <p:sp>
        <p:nvSpPr>
          <p:cNvPr id="45059" name="Content Placeholder 2"/>
          <p:cNvSpPr>
            <a:spLocks noGrp="1"/>
          </p:cNvSpPr>
          <p:nvPr>
            <p:ph type="body" idx="1"/>
          </p:nvPr>
        </p:nvSpPr>
        <p:spPr/>
        <p:txBody>
          <a:bodyPr rIns="228600"/>
          <a:lstStyle/>
          <a:p>
            <a:pPr>
              <a:spcBef>
                <a:spcPct val="35000"/>
              </a:spcBef>
            </a:pPr>
            <a:r>
              <a:rPr lang="en-US" altLang="en-US" dirty="0"/>
              <a:t>Physical examination</a:t>
            </a:r>
          </a:p>
          <a:p>
            <a:pPr lvl="1">
              <a:spcBef>
                <a:spcPct val="35000"/>
              </a:spcBef>
            </a:pPr>
            <a:r>
              <a:rPr lang="en-US" altLang="en-US" dirty="0"/>
              <a:t>Assess unresponsive patients from head to toe. </a:t>
            </a:r>
          </a:p>
          <a:p>
            <a:pPr lvl="1">
              <a:spcBef>
                <a:spcPct val="35000"/>
              </a:spcBef>
            </a:pPr>
            <a:r>
              <a:rPr lang="en-US" altLang="en-US" dirty="0"/>
              <a:t>When you suspect a diabetes-related problem, focus on mental status, ability to swallow, and ability to protect airway.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a:lnSpc>
                <a:spcPct val="85000"/>
              </a:lnSpc>
              <a:defRPr/>
            </a:pPr>
            <a:r>
              <a:rPr lang="en-US" dirty="0">
                <a:cs typeface="+mj-cs"/>
              </a:rPr>
              <a:t>Secondary Assessment </a:t>
            </a:r>
            <a:r>
              <a:rPr lang="en-US" sz="2000" b="0" dirty="0">
                <a:cs typeface="+mj-cs"/>
              </a:rPr>
              <a:t>(2 of 3)</a:t>
            </a:r>
          </a:p>
        </p:txBody>
      </p:sp>
      <p:sp>
        <p:nvSpPr>
          <p:cNvPr id="46083" name="Content Placeholder 2"/>
          <p:cNvSpPr>
            <a:spLocks noGrp="1"/>
          </p:cNvSpPr>
          <p:nvPr>
            <p:ph type="body" idx="1"/>
          </p:nvPr>
        </p:nvSpPr>
        <p:spPr/>
        <p:txBody>
          <a:bodyPr rIns="228600"/>
          <a:lstStyle/>
          <a:p>
            <a:pPr>
              <a:spcBef>
                <a:spcPct val="35000"/>
              </a:spcBef>
            </a:pPr>
            <a:r>
              <a:rPr lang="en-US" altLang="en-US" dirty="0"/>
              <a:t>Vital signs</a:t>
            </a:r>
          </a:p>
          <a:p>
            <a:pPr lvl="1">
              <a:spcBef>
                <a:spcPts val="800"/>
              </a:spcBef>
            </a:pPr>
            <a:r>
              <a:rPr lang="en-US" altLang="en-US" dirty="0"/>
              <a:t>Use a glucometer, if available and protocols allow. </a:t>
            </a:r>
          </a:p>
          <a:p>
            <a:pPr lvl="1">
              <a:spcBef>
                <a:spcPts val="800"/>
              </a:spcBef>
            </a:pPr>
            <a:r>
              <a:rPr lang="en-US" altLang="en-US" dirty="0"/>
              <a:t>Hypoglycemia: respirations are normal to rapid, pulse is weak and rapid, and skin is typically pale and clammy with a low blood pressure </a:t>
            </a:r>
          </a:p>
          <a:p>
            <a:pPr lvl="1">
              <a:spcBef>
                <a:spcPts val="800"/>
              </a:spcBef>
            </a:pPr>
            <a:r>
              <a:rPr lang="en-US" altLang="en-US" dirty="0"/>
              <a:t>Hyperglycemia: respirations may be deep and rapid; pulse may be rapid, weak, and thready; and skin may be warm and dry with a normal blood pressure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a:lnSpc>
                <a:spcPct val="85000"/>
              </a:lnSpc>
              <a:defRPr/>
            </a:pPr>
            <a:r>
              <a:rPr lang="en-US" dirty="0">
                <a:cs typeface="+mj-cs"/>
              </a:rPr>
              <a:t>Secondary Assessment </a:t>
            </a:r>
            <a:r>
              <a:rPr lang="en-US" sz="2000" b="0" dirty="0">
                <a:cs typeface="+mj-cs"/>
              </a:rPr>
              <a:t>(3 of 3)</a:t>
            </a:r>
          </a:p>
        </p:txBody>
      </p:sp>
      <p:sp>
        <p:nvSpPr>
          <p:cNvPr id="47107" name="Content Placeholder 2"/>
          <p:cNvSpPr>
            <a:spLocks noGrp="1"/>
          </p:cNvSpPr>
          <p:nvPr>
            <p:ph type="body" idx="1"/>
          </p:nvPr>
        </p:nvSpPr>
        <p:spPr/>
        <p:txBody>
          <a:bodyPr rIns="228600"/>
          <a:lstStyle/>
          <a:p>
            <a:r>
              <a:rPr lang="en-US" altLang="en-US" dirty="0"/>
              <a:t>Portable glucometer</a:t>
            </a:r>
          </a:p>
          <a:p>
            <a:pPr lvl="1">
              <a:spcBef>
                <a:spcPts val="800"/>
              </a:spcBef>
            </a:pPr>
            <a:r>
              <a:rPr lang="en-US" altLang="en-US" dirty="0"/>
              <a:t>Study the operator’s manual for proper use in the field.</a:t>
            </a:r>
          </a:p>
          <a:p>
            <a:pPr lvl="1">
              <a:spcBef>
                <a:spcPts val="800"/>
              </a:spcBef>
            </a:pPr>
            <a:r>
              <a:rPr lang="en-US" altLang="en-US" dirty="0"/>
              <a:t>Know the upper and lower ranges at which your glucometer functions.</a:t>
            </a:r>
          </a:p>
          <a:p>
            <a:pPr lvl="1">
              <a:spcBef>
                <a:spcPts val="800"/>
              </a:spcBef>
            </a:pPr>
            <a:r>
              <a:rPr lang="en-US" altLang="en-US" dirty="0"/>
              <a:t>Normal nonfasting adult and child blood glucose level range: 80 to 120 mg/dL; neonates should be above 70 mg/dL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nSpc>
                <a:spcPct val="85000"/>
              </a:lnSpc>
              <a:defRPr/>
            </a:pPr>
            <a:r>
              <a:rPr lang="en-US" dirty="0">
                <a:cs typeface="+mj-cs"/>
              </a:rPr>
              <a:t>Reassessment </a:t>
            </a:r>
            <a:r>
              <a:rPr lang="en-US" sz="2000" b="0" dirty="0">
                <a:cs typeface="+mj-cs"/>
              </a:rPr>
              <a:t>(1 of 4)</a:t>
            </a:r>
          </a:p>
        </p:txBody>
      </p:sp>
      <p:sp>
        <p:nvSpPr>
          <p:cNvPr id="48131" name="Content Placeholder 2"/>
          <p:cNvSpPr>
            <a:spLocks noGrp="1"/>
          </p:cNvSpPr>
          <p:nvPr>
            <p:ph type="body" idx="1"/>
          </p:nvPr>
        </p:nvSpPr>
        <p:spPr/>
        <p:txBody>
          <a:bodyPr rIns="228600"/>
          <a:lstStyle/>
          <a:p>
            <a:pPr>
              <a:spcBef>
                <a:spcPct val="35000"/>
              </a:spcBef>
            </a:pPr>
            <a:r>
              <a:rPr lang="en-US" altLang="en-US" dirty="0"/>
              <a:t>Reassess frequently.</a:t>
            </a:r>
          </a:p>
          <a:p>
            <a:pPr>
              <a:spcBef>
                <a:spcPct val="35000"/>
              </a:spcBef>
            </a:pPr>
            <a:r>
              <a:rPr lang="en-US" altLang="en-US" dirty="0"/>
              <a:t>Provide indicated interventions.</a:t>
            </a:r>
          </a:p>
          <a:p>
            <a:pPr lvl="1">
              <a:spcBef>
                <a:spcPct val="35000"/>
              </a:spcBef>
            </a:pPr>
            <a:r>
              <a:rPr lang="en-US" altLang="en-US" dirty="0"/>
              <a:t>Hypoglycemic, conscious, can swallow:</a:t>
            </a:r>
          </a:p>
          <a:p>
            <a:pPr lvl="2">
              <a:spcBef>
                <a:spcPct val="35000"/>
              </a:spcBef>
            </a:pPr>
            <a:r>
              <a:rPr lang="en-US" altLang="en-US" sz="2000" dirty="0"/>
              <a:t>Encourage patient to take glucose tablets or drink juice containing sugar.</a:t>
            </a:r>
          </a:p>
          <a:p>
            <a:pPr lvl="2">
              <a:spcBef>
                <a:spcPct val="35000"/>
              </a:spcBef>
            </a:pPr>
            <a:r>
              <a:rPr lang="en-US" altLang="en-US" sz="2000" dirty="0"/>
              <a:t>Administer highly concentrated sugar gel.</a:t>
            </a:r>
          </a:p>
          <a:p>
            <a:pPr lvl="2">
              <a:spcBef>
                <a:spcPct val="35000"/>
              </a:spcBef>
            </a:pPr>
            <a:r>
              <a:rPr lang="en-US" altLang="en-US" sz="2000" dirty="0"/>
              <a:t>Provide rapid transport.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pPr>
              <a:lnSpc>
                <a:spcPct val="85000"/>
              </a:lnSpc>
              <a:defRPr/>
            </a:pPr>
            <a:r>
              <a:rPr lang="en-US" dirty="0">
                <a:cs typeface="+mj-cs"/>
              </a:rPr>
              <a:t>Reassessment </a:t>
            </a:r>
            <a:r>
              <a:rPr lang="en-US" sz="2000" b="0" dirty="0">
                <a:cs typeface="+mj-cs"/>
              </a:rPr>
              <a:t>(2 of 4)</a:t>
            </a:r>
          </a:p>
        </p:txBody>
      </p:sp>
      <p:sp>
        <p:nvSpPr>
          <p:cNvPr id="49155" name="Content Placeholder 2"/>
          <p:cNvSpPr>
            <a:spLocks noGrp="1"/>
          </p:cNvSpPr>
          <p:nvPr>
            <p:ph type="body" idx="1"/>
          </p:nvPr>
        </p:nvSpPr>
        <p:spPr/>
        <p:txBody>
          <a:bodyPr rIns="228600"/>
          <a:lstStyle/>
          <a:p>
            <a:pPr>
              <a:spcBef>
                <a:spcPct val="35000"/>
              </a:spcBef>
            </a:pPr>
            <a:r>
              <a:rPr lang="en-US" altLang="en-US" dirty="0"/>
              <a:t>Interventions (cont</a:t>
            </a:r>
            <a:r>
              <a:rPr lang="ja-JP" altLang="en-US" dirty="0"/>
              <a:t>’</a:t>
            </a:r>
            <a:r>
              <a:rPr lang="en-US" altLang="ja-JP" dirty="0"/>
              <a:t>d)</a:t>
            </a:r>
          </a:p>
          <a:p>
            <a:pPr lvl="1">
              <a:spcBef>
                <a:spcPct val="35000"/>
              </a:spcBef>
            </a:pPr>
            <a:r>
              <a:rPr lang="en-US" altLang="en-US" dirty="0"/>
              <a:t>Hypoglycemic, unconscious, risk of aspiration:</a:t>
            </a:r>
          </a:p>
          <a:p>
            <a:pPr lvl="2">
              <a:spcBef>
                <a:spcPct val="35000"/>
              </a:spcBef>
            </a:pPr>
            <a:r>
              <a:rPr lang="en-US" altLang="en-US" sz="2000" dirty="0"/>
              <a:t>Patient needs intravenous (IV) glucose or intramuscular (IM or IN) glucagon.</a:t>
            </a:r>
          </a:p>
          <a:p>
            <a:pPr lvl="2">
              <a:spcBef>
                <a:spcPct val="35000"/>
              </a:spcBef>
            </a:pPr>
            <a:r>
              <a:rPr lang="en-US" altLang="en-US" sz="2000" dirty="0"/>
              <a:t>When in doubt, consult medical control</a:t>
            </a:r>
            <a:r>
              <a:rPr lang="en-US" altLang="en-US" sz="2000" dirty="0">
                <a:solidFill>
                  <a:srgbClr val="000000"/>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a:lnSpc>
                <a:spcPct val="85000"/>
              </a:lnSpc>
              <a:defRPr/>
            </a:pPr>
            <a:r>
              <a:rPr lang="en-US" dirty="0">
                <a:cs typeface="+mj-cs"/>
              </a:rPr>
              <a:t>Reassessment </a:t>
            </a:r>
            <a:r>
              <a:rPr lang="en-US" sz="2000" b="0" dirty="0">
                <a:cs typeface="+mj-cs"/>
              </a:rPr>
              <a:t>(3 of 4)</a:t>
            </a:r>
          </a:p>
        </p:txBody>
      </p:sp>
      <p:sp>
        <p:nvSpPr>
          <p:cNvPr id="50179" name="Content Placeholder 2"/>
          <p:cNvSpPr>
            <a:spLocks noGrp="1"/>
          </p:cNvSpPr>
          <p:nvPr>
            <p:ph type="body" idx="1"/>
          </p:nvPr>
        </p:nvSpPr>
        <p:spPr/>
        <p:txBody>
          <a:bodyPr rIns="228600"/>
          <a:lstStyle/>
          <a:p>
            <a:r>
              <a:rPr lang="en-US" altLang="en-US" dirty="0"/>
              <a:t>If unable to test for a blood glucose value:</a:t>
            </a:r>
          </a:p>
          <a:p>
            <a:pPr lvl="1">
              <a:spcBef>
                <a:spcPts val="800"/>
              </a:spcBef>
            </a:pPr>
            <a:r>
              <a:rPr lang="en-US" altLang="en-US" dirty="0"/>
              <a:t>Perform a thorough assessment.</a:t>
            </a:r>
          </a:p>
          <a:p>
            <a:pPr lvl="1">
              <a:spcBef>
                <a:spcPts val="800"/>
              </a:spcBef>
            </a:pPr>
            <a:r>
              <a:rPr lang="en-US" altLang="en-US" dirty="0"/>
              <a:t>Contact the hospital to help sort out the signs and symptoms. </a:t>
            </a:r>
            <a:endParaRPr lang="en-US" altLang="en-US" sz="2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pPr>
              <a:lnSpc>
                <a:spcPct val="85000"/>
              </a:lnSpc>
              <a:defRPr/>
            </a:pPr>
            <a:r>
              <a:rPr lang="en-US" dirty="0">
                <a:cs typeface="+mj-cs"/>
              </a:rPr>
              <a:t>Reassessment </a:t>
            </a:r>
            <a:r>
              <a:rPr lang="en-US" sz="2000" b="0" dirty="0">
                <a:cs typeface="+mj-cs"/>
              </a:rPr>
              <a:t>(4 of 4)</a:t>
            </a:r>
          </a:p>
        </p:txBody>
      </p:sp>
      <p:sp>
        <p:nvSpPr>
          <p:cNvPr id="51203" name="Content Placeholder 2"/>
          <p:cNvSpPr>
            <a:spLocks noGrp="1"/>
          </p:cNvSpPr>
          <p:nvPr>
            <p:ph type="body" idx="1"/>
          </p:nvPr>
        </p:nvSpPr>
        <p:spPr/>
        <p:txBody>
          <a:bodyPr rIns="228600"/>
          <a:lstStyle/>
          <a:p>
            <a:pPr>
              <a:spcBef>
                <a:spcPct val="35000"/>
              </a:spcBef>
            </a:pPr>
            <a:r>
              <a:rPr lang="en-US" altLang="en-US" dirty="0"/>
              <a:t>Communication and documentation</a:t>
            </a:r>
          </a:p>
          <a:p>
            <a:pPr lvl="1">
              <a:spcBef>
                <a:spcPct val="35000"/>
              </a:spcBef>
            </a:pPr>
            <a:r>
              <a:rPr lang="en-US" altLang="en-US" dirty="0"/>
              <a:t>Patients who refuse transport after symptoms improve may require even more through documentation.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nSpc>
                <a:spcPct val="85000"/>
              </a:lnSpc>
              <a:defRPr/>
            </a:pPr>
            <a:r>
              <a:rPr lang="en-US" dirty="0">
                <a:cs typeface="+mj-cs"/>
              </a:rPr>
              <a:t>Emergency Medical Care for Diabetic Emergencies </a:t>
            </a:r>
            <a:r>
              <a:rPr lang="en-US" sz="2000" b="0" dirty="0">
                <a:cs typeface="+mj-cs"/>
              </a:rPr>
              <a:t>(1 of 2)</a:t>
            </a:r>
          </a:p>
        </p:txBody>
      </p:sp>
      <p:sp>
        <p:nvSpPr>
          <p:cNvPr id="52227" name="Content Placeholder 2"/>
          <p:cNvSpPr>
            <a:spLocks noGrp="1"/>
          </p:cNvSpPr>
          <p:nvPr>
            <p:ph type="body" idx="1"/>
          </p:nvPr>
        </p:nvSpPr>
        <p:spPr>
          <a:xfrm>
            <a:off x="6096000" y="1447800"/>
            <a:ext cx="5181600" cy="4800600"/>
          </a:xfrm>
        </p:spPr>
        <p:txBody>
          <a:bodyPr rIns="228600"/>
          <a:lstStyle/>
          <a:p>
            <a:r>
              <a:rPr lang="en-US" altLang="en-US" dirty="0"/>
              <a:t>Giving oral glucose</a:t>
            </a:r>
          </a:p>
          <a:p>
            <a:r>
              <a:rPr lang="en-US" altLang="en-US" dirty="0"/>
              <a:t>Three types of oral glucose:</a:t>
            </a:r>
          </a:p>
          <a:p>
            <a:pPr lvl="1">
              <a:spcBef>
                <a:spcPts val="800"/>
              </a:spcBef>
            </a:pPr>
            <a:r>
              <a:rPr lang="en-US" altLang="en-US" dirty="0"/>
              <a:t>Rapidly dissolving gel</a:t>
            </a:r>
          </a:p>
          <a:p>
            <a:pPr lvl="1">
              <a:spcBef>
                <a:spcPts val="800"/>
              </a:spcBef>
            </a:pPr>
            <a:r>
              <a:rPr lang="en-US" altLang="en-US" dirty="0"/>
              <a:t>Large chewable tablets</a:t>
            </a:r>
          </a:p>
          <a:p>
            <a:pPr lvl="1">
              <a:spcBef>
                <a:spcPts val="800"/>
              </a:spcBef>
            </a:pPr>
            <a:r>
              <a:rPr lang="en-US" altLang="en-US" dirty="0"/>
              <a:t>Liquid formulation</a:t>
            </a:r>
          </a:p>
        </p:txBody>
      </p:sp>
      <p:pic>
        <p:nvPicPr>
          <p:cNvPr id="2050" name="Picture 2" descr="A photo of a glutose 15 gel tub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938" y="1496278"/>
            <a:ext cx="4570412" cy="24557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2813" y="3952022"/>
            <a:ext cx="4927548" cy="923330"/>
          </a:xfrm>
          <a:prstGeom prst="rect">
            <a:avLst/>
          </a:prstGeom>
        </p:spPr>
        <p:txBody>
          <a:bodyPr wrap="square">
            <a:spAutoFit/>
          </a:bodyPr>
          <a:lstStyle/>
          <a:p>
            <a:r>
              <a:rPr lang="en-US" b="1" dirty="0"/>
              <a:t>FIGURE 20-7 </a:t>
            </a:r>
            <a:r>
              <a:rPr lang="en-US" dirty="0"/>
              <a:t>Oral glucose is commercially available in gel and tablet form. One tube of gel equals one 15-gram dose.</a:t>
            </a:r>
          </a:p>
        </p:txBody>
      </p:sp>
      <p:sp>
        <p:nvSpPr>
          <p:cNvPr id="4" name="Rectangle 3"/>
          <p:cNvSpPr/>
          <p:nvPr/>
        </p:nvSpPr>
        <p:spPr>
          <a:xfrm>
            <a:off x="896938" y="4875352"/>
            <a:ext cx="2387192"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Courtesy of Paddock Laboratories, Inc.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pPr>
              <a:lnSpc>
                <a:spcPct val="85000"/>
              </a:lnSpc>
              <a:defRPr/>
            </a:pPr>
            <a:r>
              <a:rPr lang="en-US" dirty="0">
                <a:cs typeface="+mj-cs"/>
              </a:rPr>
              <a:t>Emergency Medical Care for Diabetic Emergencies </a:t>
            </a:r>
            <a:r>
              <a:rPr lang="en-US" sz="2000" b="0" dirty="0">
                <a:cs typeface="+mj-cs"/>
              </a:rPr>
              <a:t>(2 of 2)</a:t>
            </a:r>
          </a:p>
        </p:txBody>
      </p:sp>
      <p:sp>
        <p:nvSpPr>
          <p:cNvPr id="53251" name="Content Placeholder 2"/>
          <p:cNvSpPr>
            <a:spLocks noGrp="1"/>
          </p:cNvSpPr>
          <p:nvPr>
            <p:ph type="body" idx="1"/>
          </p:nvPr>
        </p:nvSpPr>
        <p:spPr/>
        <p:txBody>
          <a:bodyPr rIns="228600"/>
          <a:lstStyle/>
          <a:p>
            <a:pPr>
              <a:spcBef>
                <a:spcPct val="35000"/>
              </a:spcBef>
            </a:pPr>
            <a:r>
              <a:rPr lang="en-US" altLang="en-US" dirty="0"/>
              <a:t>Oral glucose (cont</a:t>
            </a:r>
            <a:r>
              <a:rPr lang="ja-JP" altLang="en-US" dirty="0"/>
              <a:t>’</a:t>
            </a:r>
            <a:r>
              <a:rPr lang="en-US" altLang="ja-JP" dirty="0"/>
              <a:t>d)</a:t>
            </a:r>
          </a:p>
          <a:p>
            <a:pPr lvl="1">
              <a:spcBef>
                <a:spcPts val="800"/>
              </a:spcBef>
            </a:pPr>
            <a:r>
              <a:rPr lang="en-US" altLang="en-US" dirty="0"/>
              <a:t>Contraindications: inability to swallow and unconsciousness</a:t>
            </a:r>
          </a:p>
          <a:p>
            <a:pPr lvl="1">
              <a:spcBef>
                <a:spcPts val="800"/>
              </a:spcBef>
            </a:pPr>
            <a:r>
              <a:rPr lang="en-US" altLang="en-US" dirty="0"/>
              <a:t>Wear gloves before putting anything in patient</a:t>
            </a:r>
            <a:r>
              <a:rPr lang="ja-JP" altLang="en-US" dirty="0"/>
              <a:t>’</a:t>
            </a:r>
            <a:r>
              <a:rPr lang="en-US" altLang="ja-JP" dirty="0"/>
              <a:t>s mouth.</a:t>
            </a:r>
          </a:p>
          <a:p>
            <a:pPr lvl="1">
              <a:spcBef>
                <a:spcPts val="800"/>
              </a:spcBef>
            </a:pPr>
            <a:r>
              <a:rPr lang="en-US" altLang="en-US" dirty="0"/>
              <a:t>Follow local protocols for glucose administration.</a:t>
            </a:r>
          </a:p>
          <a:p>
            <a:r>
              <a:rPr lang="en-US" altLang="en-US" dirty="0"/>
              <a:t>Reassess frequently. </a:t>
            </a:r>
          </a:p>
          <a:p>
            <a:r>
              <a:rPr lang="en-US" altLang="en-US" dirty="0"/>
              <a:t>Provide transport.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defRPr/>
            </a:pPr>
            <a:r>
              <a:rPr lang="en-US" dirty="0"/>
              <a:t>The Presentation of Hypoglycemia </a:t>
            </a:r>
            <a:r>
              <a:rPr lang="en-US" sz="2000" b="0" dirty="0">
                <a:cs typeface="+mj-cs"/>
              </a:rPr>
              <a:t>(1 of 5)</a:t>
            </a:r>
          </a:p>
        </p:txBody>
      </p:sp>
      <p:sp>
        <p:nvSpPr>
          <p:cNvPr id="54275" name="Content Placeholder 2"/>
          <p:cNvSpPr>
            <a:spLocks noGrp="1"/>
          </p:cNvSpPr>
          <p:nvPr>
            <p:ph type="body" idx="1"/>
          </p:nvPr>
        </p:nvSpPr>
        <p:spPr>
          <a:xfrm>
            <a:off x="914400" y="1447800"/>
            <a:ext cx="10363200" cy="5105400"/>
          </a:xfrm>
        </p:spPr>
        <p:txBody>
          <a:bodyPr rIns="228600"/>
          <a:lstStyle/>
          <a:p>
            <a:pPr>
              <a:spcBef>
                <a:spcPct val="35000"/>
              </a:spcBef>
            </a:pPr>
            <a:r>
              <a:rPr lang="en-US" altLang="en-US" dirty="0"/>
              <a:t>Seizures:</a:t>
            </a:r>
          </a:p>
          <a:p>
            <a:pPr lvl="1">
              <a:spcBef>
                <a:spcPct val="35000"/>
              </a:spcBef>
            </a:pPr>
            <a:r>
              <a:rPr lang="en-US" altLang="en-US" dirty="0"/>
              <a:t>Consider hypoglycemia or an underlying condition.</a:t>
            </a:r>
          </a:p>
          <a:p>
            <a:pPr lvl="1">
              <a:spcBef>
                <a:spcPct val="35000"/>
              </a:spcBef>
            </a:pPr>
            <a:r>
              <a:rPr lang="en-US" altLang="en-US" dirty="0"/>
              <a:t>Ensure airway is clear.</a:t>
            </a:r>
          </a:p>
          <a:p>
            <a:pPr lvl="1">
              <a:spcBef>
                <a:spcPct val="35000"/>
              </a:spcBef>
            </a:pPr>
            <a:r>
              <a:rPr lang="en-US" altLang="en-US" dirty="0"/>
              <a:t>Place patient on side.</a:t>
            </a:r>
          </a:p>
          <a:p>
            <a:pPr lvl="1">
              <a:spcBef>
                <a:spcPct val="35000"/>
              </a:spcBef>
            </a:pPr>
            <a:r>
              <a:rPr lang="en-US" altLang="en-US" dirty="0"/>
              <a:t>Put nothing in patient</a:t>
            </a:r>
            <a:r>
              <a:rPr lang="ja-JP" altLang="en-US" dirty="0"/>
              <a:t>’</a:t>
            </a:r>
            <a:r>
              <a:rPr lang="en-US" altLang="ja-JP" dirty="0"/>
              <a:t>s mouth.</a:t>
            </a:r>
          </a:p>
          <a:p>
            <a:pPr lvl="1">
              <a:spcBef>
                <a:spcPct val="35000"/>
              </a:spcBef>
            </a:pPr>
            <a:r>
              <a:rPr lang="en-US" altLang="en-US" dirty="0"/>
              <a:t>Have suctioning equipment ready.</a:t>
            </a:r>
          </a:p>
          <a:p>
            <a:pPr lvl="1">
              <a:spcBef>
                <a:spcPct val="35000"/>
              </a:spcBef>
            </a:pPr>
            <a:r>
              <a:rPr lang="en-US" altLang="en-US" dirty="0"/>
              <a:t>Provide oxygen or artificial ventilations for inadequate breathing or cyanosis.</a:t>
            </a:r>
          </a:p>
          <a:p>
            <a:pPr lvl="1">
              <a:spcBef>
                <a:spcPct val="35000"/>
              </a:spcBef>
            </a:pPr>
            <a:r>
              <a:rPr lang="en-US" altLang="en-US" dirty="0"/>
              <a:t>Transport promptly.</a:t>
            </a:r>
            <a:endParaRPr lang="en-US" altLang="en-US"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lnSpc>
                <a:spcPct val="85000"/>
              </a:lnSpc>
              <a:defRPr/>
            </a:pPr>
            <a:r>
              <a:rPr lang="en-US" dirty="0">
                <a:cs typeface="+mj-cs"/>
              </a:rPr>
              <a:t>Introduction </a:t>
            </a:r>
            <a:r>
              <a:rPr lang="en-US" sz="2000" b="0" dirty="0">
                <a:cs typeface="+mj-cs"/>
              </a:rPr>
              <a:t>(1 of 2)</a:t>
            </a:r>
          </a:p>
        </p:txBody>
      </p:sp>
      <p:sp>
        <p:nvSpPr>
          <p:cNvPr id="7171" name="Content Placeholder 2"/>
          <p:cNvSpPr>
            <a:spLocks noGrp="1"/>
          </p:cNvSpPr>
          <p:nvPr>
            <p:ph type="body" idx="1"/>
          </p:nvPr>
        </p:nvSpPr>
        <p:spPr/>
        <p:txBody>
          <a:bodyPr rIns="228600"/>
          <a:lstStyle/>
          <a:p>
            <a:pPr eaLnBrk="1" hangingPunct="1">
              <a:spcBef>
                <a:spcPct val="35000"/>
              </a:spcBef>
            </a:pPr>
            <a:r>
              <a:rPr lang="en-US" altLang="en-US" dirty="0"/>
              <a:t>Endocrine system influences nearly every: </a:t>
            </a:r>
          </a:p>
          <a:p>
            <a:pPr lvl="1" eaLnBrk="1" hangingPunct="1">
              <a:spcBef>
                <a:spcPct val="35000"/>
              </a:spcBef>
            </a:pPr>
            <a:r>
              <a:rPr lang="en-US" altLang="en-US" dirty="0"/>
              <a:t>Cell</a:t>
            </a:r>
          </a:p>
          <a:p>
            <a:pPr lvl="1" eaLnBrk="1" hangingPunct="1">
              <a:spcBef>
                <a:spcPct val="35000"/>
              </a:spcBef>
            </a:pPr>
            <a:r>
              <a:rPr lang="en-US" altLang="en-US" dirty="0"/>
              <a:t>Organ</a:t>
            </a:r>
          </a:p>
          <a:p>
            <a:pPr lvl="1" eaLnBrk="1" hangingPunct="1">
              <a:spcBef>
                <a:spcPct val="35000"/>
              </a:spcBef>
            </a:pPr>
            <a:r>
              <a:rPr lang="en-US" altLang="en-US" dirty="0"/>
              <a:t>Function of the body</a:t>
            </a:r>
          </a:p>
          <a:p>
            <a:pPr eaLnBrk="1" hangingPunct="1">
              <a:spcBef>
                <a:spcPct val="35000"/>
              </a:spcBef>
            </a:pPr>
            <a:r>
              <a:rPr lang="en-US" altLang="en-US" dirty="0"/>
              <a:t>Endocrine disorders can have many signs and symptoms.</a:t>
            </a:r>
            <a:endParaRPr lang="en-US" altLang="en-US" sz="3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nSpc>
                <a:spcPct val="85000"/>
              </a:lnSpc>
              <a:defRPr/>
            </a:pPr>
            <a:r>
              <a:rPr lang="en-US" dirty="0"/>
              <a:t>The Presentation of Hypoglycemia </a:t>
            </a:r>
            <a:r>
              <a:rPr lang="en-US" sz="2000" b="0" dirty="0"/>
              <a:t>(2 of 5)</a:t>
            </a:r>
          </a:p>
        </p:txBody>
      </p:sp>
      <p:sp>
        <p:nvSpPr>
          <p:cNvPr id="56323" name="Content Placeholder 2"/>
          <p:cNvSpPr>
            <a:spLocks noGrp="1"/>
          </p:cNvSpPr>
          <p:nvPr>
            <p:ph type="body" idx="1"/>
          </p:nvPr>
        </p:nvSpPr>
        <p:spPr>
          <a:xfrm>
            <a:off x="925830" y="1490870"/>
            <a:ext cx="9145270" cy="4699047"/>
          </a:xfrm>
        </p:spPr>
        <p:txBody>
          <a:bodyPr rIns="228600"/>
          <a:lstStyle/>
          <a:p>
            <a:pPr>
              <a:spcBef>
                <a:spcPct val="35000"/>
              </a:spcBef>
            </a:pPr>
            <a:r>
              <a:rPr lang="en-US" altLang="en-US" dirty="0"/>
              <a:t>Altered mental status</a:t>
            </a:r>
          </a:p>
          <a:p>
            <a:pPr lvl="1">
              <a:spcBef>
                <a:spcPct val="35000"/>
              </a:spcBef>
            </a:pPr>
            <a:r>
              <a:rPr lang="en-US" altLang="en-US" dirty="0"/>
              <a:t>May be caused by diabetes complications</a:t>
            </a:r>
          </a:p>
          <a:p>
            <a:pPr lvl="1">
              <a:spcBef>
                <a:spcPct val="35000"/>
              </a:spcBef>
            </a:pPr>
            <a:r>
              <a:rPr lang="en-US" altLang="en-US" dirty="0"/>
              <a:t>Use the mnemonic AEIOU-TIPS. </a:t>
            </a:r>
          </a:p>
          <a:p>
            <a:pPr lvl="1">
              <a:spcBef>
                <a:spcPct val="35000"/>
              </a:spcBef>
            </a:pPr>
            <a:r>
              <a:rPr lang="en-US" altLang="en-US" dirty="0"/>
              <a:t>Always suspect and check for hypoglycemia in a patient with altered mental status.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pPr>
              <a:lnSpc>
                <a:spcPct val="85000"/>
              </a:lnSpc>
              <a:defRPr/>
            </a:pPr>
            <a:r>
              <a:rPr lang="en-US" dirty="0"/>
              <a:t>The Presentation of Hypoglycemia </a:t>
            </a:r>
            <a:r>
              <a:rPr lang="en-US" sz="2000" b="0" dirty="0"/>
              <a:t>(3 of 5)</a:t>
            </a:r>
          </a:p>
        </p:txBody>
      </p:sp>
      <p:sp>
        <p:nvSpPr>
          <p:cNvPr id="57347" name="Content Placeholder 2"/>
          <p:cNvSpPr>
            <a:spLocks noGrp="1"/>
          </p:cNvSpPr>
          <p:nvPr>
            <p:ph type="body" idx="1"/>
          </p:nvPr>
        </p:nvSpPr>
        <p:spPr/>
        <p:txBody>
          <a:bodyPr rIns="228600"/>
          <a:lstStyle/>
          <a:p>
            <a:pPr>
              <a:spcBef>
                <a:spcPct val="35000"/>
              </a:spcBef>
            </a:pPr>
            <a:r>
              <a:rPr lang="en-US" altLang="en-US" dirty="0"/>
              <a:t>Altered mental status (cont</a:t>
            </a:r>
            <a:r>
              <a:rPr lang="ja-JP" altLang="en-US" dirty="0"/>
              <a:t>’</a:t>
            </a:r>
            <a:r>
              <a:rPr lang="en-US" altLang="ja-JP" dirty="0"/>
              <a:t>d)</a:t>
            </a:r>
          </a:p>
          <a:p>
            <a:pPr lvl="1">
              <a:spcBef>
                <a:spcPct val="35000"/>
              </a:spcBef>
            </a:pPr>
            <a:r>
              <a:rPr lang="en-US" altLang="en-US" dirty="0"/>
              <a:t>Ensure airway is clear.</a:t>
            </a:r>
          </a:p>
          <a:p>
            <a:pPr lvl="1">
              <a:spcBef>
                <a:spcPct val="35000"/>
              </a:spcBef>
            </a:pPr>
            <a:r>
              <a:rPr lang="en-US" altLang="en-US" dirty="0"/>
              <a:t>Be prepared to provide artificial ventilations and suctioning if patient vomits.</a:t>
            </a:r>
          </a:p>
          <a:p>
            <a:pPr lvl="1">
              <a:spcBef>
                <a:spcPct val="35000"/>
              </a:spcBef>
            </a:pPr>
            <a:r>
              <a:rPr lang="en-US" altLang="en-US" dirty="0"/>
              <a:t>Provide prompt transport.</a:t>
            </a:r>
          </a:p>
          <a:p>
            <a:pPr>
              <a:spcBef>
                <a:spcPct val="35000"/>
              </a:spcBef>
            </a:pPr>
            <a:r>
              <a:rPr lang="en-US" altLang="en-US" dirty="0"/>
              <a:t>Misdiagnosis of neurologic dysfunction </a:t>
            </a:r>
          </a:p>
          <a:p>
            <a:pPr lvl="1">
              <a:spcBef>
                <a:spcPct val="35000"/>
              </a:spcBef>
            </a:pPr>
            <a:r>
              <a:rPr lang="en-US" altLang="en-US" dirty="0"/>
              <a:t>Symptoms mistaken for intoxication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nSpc>
                <a:spcPct val="85000"/>
              </a:lnSpc>
              <a:defRPr/>
            </a:pPr>
            <a:r>
              <a:rPr lang="en-US" dirty="0"/>
              <a:t>The Presentation of Hypoglycemia </a:t>
            </a:r>
            <a:r>
              <a:rPr lang="en-US" sz="2000" b="0" dirty="0"/>
              <a:t>(4 of 5)</a:t>
            </a:r>
          </a:p>
        </p:txBody>
      </p:sp>
      <p:sp>
        <p:nvSpPr>
          <p:cNvPr id="58371" name="Content Placeholder 2"/>
          <p:cNvSpPr>
            <a:spLocks noGrp="1"/>
          </p:cNvSpPr>
          <p:nvPr>
            <p:ph type="body" idx="1"/>
          </p:nvPr>
        </p:nvSpPr>
        <p:spPr/>
        <p:txBody>
          <a:bodyPr rIns="228600"/>
          <a:lstStyle/>
          <a:p>
            <a:pPr>
              <a:spcBef>
                <a:spcPct val="35000"/>
              </a:spcBef>
            </a:pPr>
            <a:r>
              <a:rPr lang="en-US" altLang="en-US" dirty="0"/>
              <a:t>Misdiagnosis (cont</a:t>
            </a:r>
            <a:r>
              <a:rPr lang="ja-JP" altLang="en-US" dirty="0"/>
              <a:t>’</a:t>
            </a:r>
            <a:r>
              <a:rPr lang="en-US" altLang="ja-JP" dirty="0"/>
              <a:t>d)</a:t>
            </a:r>
          </a:p>
          <a:p>
            <a:pPr lvl="1">
              <a:spcBef>
                <a:spcPct val="35000"/>
              </a:spcBef>
            </a:pPr>
            <a:r>
              <a:rPr lang="en-US" altLang="en-US" dirty="0"/>
              <a:t>A diabetic patient confined by police is at risk.</a:t>
            </a:r>
          </a:p>
          <a:p>
            <a:pPr lvl="1">
              <a:spcBef>
                <a:spcPct val="35000"/>
              </a:spcBef>
            </a:pPr>
            <a:r>
              <a:rPr lang="en-US" altLang="en-US" dirty="0"/>
              <a:t>Look for emergency medical identification bracelet, necklace, or card.</a:t>
            </a:r>
          </a:p>
          <a:p>
            <a:pPr lvl="1">
              <a:spcBef>
                <a:spcPct val="35000"/>
              </a:spcBef>
            </a:pPr>
            <a:r>
              <a:rPr lang="en-US" altLang="en-US" dirty="0"/>
              <a:t>Perform blood glucose test at scene (if protocols allow) or ED.</a:t>
            </a:r>
          </a:p>
          <a:p>
            <a:pPr lvl="1">
              <a:spcBef>
                <a:spcPct val="35000"/>
              </a:spcBef>
            </a:pPr>
            <a:r>
              <a:rPr lang="en-US" altLang="en-US" dirty="0"/>
              <a:t>Diabetes and alcoholism can coexist in a patient.</a:t>
            </a:r>
          </a:p>
          <a:p>
            <a:pPr lvl="1">
              <a:spcBef>
                <a:spcPct val="35000"/>
              </a:spcBef>
              <a:buFontTx/>
              <a:buNone/>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nSpc>
                <a:spcPct val="85000"/>
              </a:lnSpc>
              <a:defRPr/>
            </a:pPr>
            <a:r>
              <a:rPr lang="en-US" dirty="0"/>
              <a:t>The Presentation of Hypoglycemia </a:t>
            </a:r>
            <a:r>
              <a:rPr lang="en-US" sz="2000" b="0" dirty="0"/>
              <a:t>(5 of 5)</a:t>
            </a:r>
          </a:p>
        </p:txBody>
      </p:sp>
      <p:sp>
        <p:nvSpPr>
          <p:cNvPr id="59395" name="Content Placeholder 2"/>
          <p:cNvSpPr>
            <a:spLocks noGrp="1"/>
          </p:cNvSpPr>
          <p:nvPr>
            <p:ph type="body" idx="1"/>
          </p:nvPr>
        </p:nvSpPr>
        <p:spPr/>
        <p:txBody>
          <a:bodyPr rIns="228600"/>
          <a:lstStyle/>
          <a:p>
            <a:pPr>
              <a:spcBef>
                <a:spcPct val="35000"/>
              </a:spcBef>
            </a:pPr>
            <a:r>
              <a:rPr lang="en-US" altLang="en-US" dirty="0"/>
              <a:t>Relationship to airway management</a:t>
            </a:r>
          </a:p>
          <a:p>
            <a:pPr lvl="1">
              <a:spcBef>
                <a:spcPct val="35000"/>
              </a:spcBef>
            </a:pPr>
            <a:r>
              <a:rPr lang="en-US" altLang="en-US" dirty="0"/>
              <a:t>Patients with altered mental status can lose gag reflex.</a:t>
            </a:r>
          </a:p>
          <a:p>
            <a:pPr lvl="1">
              <a:spcBef>
                <a:spcPct val="35000"/>
              </a:spcBef>
            </a:pPr>
            <a:r>
              <a:rPr lang="en-US" altLang="en-US" dirty="0"/>
              <a:t>Vomit or tongue may obstruct airway.</a:t>
            </a:r>
          </a:p>
          <a:p>
            <a:pPr lvl="1">
              <a:spcBef>
                <a:spcPct val="35000"/>
              </a:spcBef>
            </a:pPr>
            <a:r>
              <a:rPr lang="en-US" altLang="en-US" dirty="0"/>
              <a:t>Carefully monitor airway.</a:t>
            </a:r>
          </a:p>
          <a:p>
            <a:pPr lvl="1">
              <a:spcBef>
                <a:spcPct val="35000"/>
              </a:spcBef>
            </a:pPr>
            <a:r>
              <a:rPr lang="en-US" altLang="en-US" dirty="0"/>
              <a:t>Place patient in lateral recumbent position.</a:t>
            </a:r>
          </a:p>
          <a:p>
            <a:pPr lvl="1">
              <a:spcBef>
                <a:spcPct val="35000"/>
              </a:spcBef>
            </a:pPr>
            <a:r>
              <a:rPr lang="en-US" altLang="en-US" dirty="0"/>
              <a:t>Make sure suction is available.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nSpc>
                <a:spcPct val="85000"/>
              </a:lnSpc>
              <a:defRPr/>
            </a:pPr>
            <a:r>
              <a:rPr lang="en-US" dirty="0">
                <a:cs typeface="+mj-cs"/>
              </a:rPr>
              <a:t>Hematologic Emergencies</a:t>
            </a:r>
          </a:p>
        </p:txBody>
      </p:sp>
      <p:sp>
        <p:nvSpPr>
          <p:cNvPr id="60419" name="Content Placeholder 2"/>
          <p:cNvSpPr>
            <a:spLocks noGrp="1"/>
          </p:cNvSpPr>
          <p:nvPr>
            <p:ph type="body" idx="1"/>
          </p:nvPr>
        </p:nvSpPr>
        <p:spPr/>
        <p:txBody>
          <a:bodyPr rIns="228600"/>
          <a:lstStyle/>
          <a:p>
            <a:pPr>
              <a:spcBef>
                <a:spcPct val="35000"/>
              </a:spcBef>
            </a:pPr>
            <a:r>
              <a:rPr lang="en-US" altLang="en-US" dirty="0"/>
              <a:t>Hematology is the study of blood-related diseases.</a:t>
            </a:r>
          </a:p>
          <a:p>
            <a:r>
              <a:rPr lang="en-US" altLang="en-US" dirty="0"/>
              <a:t>Four disorders that can create a prehospital emergency:</a:t>
            </a:r>
          </a:p>
          <a:p>
            <a:pPr lvl="1">
              <a:spcBef>
                <a:spcPts val="800"/>
              </a:spcBef>
            </a:pPr>
            <a:r>
              <a:rPr lang="en-US" altLang="en-US" dirty="0"/>
              <a:t>Sickle cell disease</a:t>
            </a:r>
          </a:p>
          <a:p>
            <a:pPr lvl="1">
              <a:spcBef>
                <a:spcPts val="800"/>
              </a:spcBef>
            </a:pPr>
            <a:r>
              <a:rPr lang="en-US" altLang="en-US" dirty="0"/>
              <a:t>Hemophilia A</a:t>
            </a:r>
          </a:p>
          <a:p>
            <a:pPr lvl="1">
              <a:spcBef>
                <a:spcPts val="800"/>
              </a:spcBef>
            </a:pPr>
            <a:r>
              <a:rPr lang="en-US" altLang="en-US" dirty="0"/>
              <a:t>Thrombophilia </a:t>
            </a:r>
          </a:p>
          <a:p>
            <a:pPr lvl="1">
              <a:spcBef>
                <a:spcPts val="800"/>
              </a:spcBef>
            </a:pPr>
            <a:r>
              <a:rPr lang="en-US" altLang="en-US" dirty="0"/>
              <a:t>Anemia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a:lnSpc>
                <a:spcPct val="85000"/>
              </a:lnSpc>
              <a:defRPr/>
            </a:pPr>
            <a:r>
              <a:rPr lang="en-US" dirty="0">
                <a:cs typeface="+mj-cs"/>
              </a:rPr>
              <a:t>Anatomy and Physiology</a:t>
            </a:r>
          </a:p>
        </p:txBody>
      </p:sp>
      <p:sp>
        <p:nvSpPr>
          <p:cNvPr id="61443" name="Content Placeholder 2"/>
          <p:cNvSpPr>
            <a:spLocks noGrp="1"/>
          </p:cNvSpPr>
          <p:nvPr>
            <p:ph type="body" idx="1"/>
          </p:nvPr>
        </p:nvSpPr>
        <p:spPr/>
        <p:txBody>
          <a:bodyPr rIns="228600"/>
          <a:lstStyle/>
          <a:p>
            <a:pPr>
              <a:spcBef>
                <a:spcPct val="35000"/>
              </a:spcBef>
            </a:pPr>
            <a:r>
              <a:rPr lang="en-US" altLang="en-US" dirty="0"/>
              <a:t>Blood is made up of four components.</a:t>
            </a:r>
          </a:p>
          <a:p>
            <a:pPr lvl="1">
              <a:spcBef>
                <a:spcPct val="35000"/>
              </a:spcBef>
            </a:pPr>
            <a:r>
              <a:rPr lang="en-US" altLang="en-US" dirty="0"/>
              <a:t>Red blood cells contain hemoglobin, which carries oxygen to the tissues.</a:t>
            </a:r>
          </a:p>
          <a:p>
            <a:pPr lvl="1">
              <a:spcBef>
                <a:spcPct val="35000"/>
              </a:spcBef>
            </a:pPr>
            <a:r>
              <a:rPr lang="en-US" altLang="en-US" dirty="0"/>
              <a:t>White blood cells collect dead cells and provide for their correct disposal.</a:t>
            </a:r>
          </a:p>
          <a:p>
            <a:pPr lvl="1">
              <a:spcBef>
                <a:spcPct val="35000"/>
              </a:spcBef>
            </a:pPr>
            <a:r>
              <a:rPr lang="en-US" altLang="en-US" dirty="0"/>
              <a:t>Platelets are essential for clot formation.</a:t>
            </a:r>
          </a:p>
          <a:p>
            <a:pPr lvl="1">
              <a:spcBef>
                <a:spcPct val="35000"/>
              </a:spcBef>
            </a:pPr>
            <a:r>
              <a:rPr lang="en-US" altLang="en-US" dirty="0"/>
              <a:t>Plasma serves as the transportation medium.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nSpc>
                <a:spcPct val="85000"/>
              </a:lnSpc>
              <a:defRPr/>
            </a:pPr>
            <a:r>
              <a:rPr lang="en-US" dirty="0">
                <a:cs typeface="+mj-cs"/>
              </a:rPr>
              <a:t>Pathophysiology </a:t>
            </a:r>
            <a:r>
              <a:rPr lang="en-US" sz="2000" b="0" dirty="0">
                <a:cs typeface="+mj-cs"/>
              </a:rPr>
              <a:t>(1 of 13)</a:t>
            </a:r>
          </a:p>
        </p:txBody>
      </p:sp>
      <p:sp>
        <p:nvSpPr>
          <p:cNvPr id="62467" name="Content Placeholder 2"/>
          <p:cNvSpPr>
            <a:spLocks noGrp="1"/>
          </p:cNvSpPr>
          <p:nvPr>
            <p:ph type="body" idx="1"/>
          </p:nvPr>
        </p:nvSpPr>
        <p:spPr/>
        <p:txBody>
          <a:bodyPr rIns="228600"/>
          <a:lstStyle/>
          <a:p>
            <a:pPr>
              <a:spcBef>
                <a:spcPct val="35000"/>
              </a:spcBef>
            </a:pPr>
            <a:r>
              <a:rPr lang="en-US" altLang="en-US" dirty="0"/>
              <a:t>Sickle cell disease</a:t>
            </a:r>
          </a:p>
          <a:p>
            <a:pPr lvl="1">
              <a:spcBef>
                <a:spcPct val="35000"/>
              </a:spcBef>
            </a:pPr>
            <a:r>
              <a:rPr lang="en-US" altLang="en-US" dirty="0"/>
              <a:t>Inherited disorder, affects red blood cells</a:t>
            </a:r>
          </a:p>
          <a:p>
            <a:pPr lvl="1">
              <a:spcBef>
                <a:spcPct val="35000"/>
              </a:spcBef>
            </a:pPr>
            <a:r>
              <a:rPr lang="en-US" altLang="en-US" dirty="0"/>
              <a:t>Predominantly in people of African, Caribbean, and South American ancestry </a:t>
            </a:r>
          </a:p>
          <a:p>
            <a:pPr lvl="1">
              <a:spcBef>
                <a:spcPct val="35000"/>
              </a:spcBef>
            </a:pPr>
            <a:r>
              <a:rPr lang="en-US" altLang="en-US" dirty="0"/>
              <a:t>Misshapen RBCs lead to dysfunction in oxygen binding and unintentional clot formation.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lnSpc>
                <a:spcPct val="85000"/>
              </a:lnSpc>
              <a:defRPr/>
            </a:pPr>
            <a:r>
              <a:rPr lang="en-US" dirty="0">
                <a:cs typeface="+mj-cs"/>
              </a:rPr>
              <a:t>Pathophysiology </a:t>
            </a:r>
            <a:r>
              <a:rPr lang="en-US" sz="2000" b="0" dirty="0">
                <a:cs typeface="+mj-cs"/>
              </a:rPr>
              <a:t>(2 of 13)</a:t>
            </a:r>
          </a:p>
        </p:txBody>
      </p:sp>
      <p:sp>
        <p:nvSpPr>
          <p:cNvPr id="63491" name="Content Placeholder 2"/>
          <p:cNvSpPr>
            <a:spLocks noGrp="1"/>
          </p:cNvSpPr>
          <p:nvPr>
            <p:ph type="body" idx="1"/>
          </p:nvPr>
        </p:nvSpPr>
        <p:spPr/>
        <p:txBody>
          <a:bodyPr rIns="228600"/>
          <a:lstStyle/>
          <a:p>
            <a:pPr>
              <a:spcBef>
                <a:spcPct val="35000"/>
              </a:spcBef>
            </a:pPr>
            <a:r>
              <a:rPr lang="en-US" altLang="en-US" dirty="0"/>
              <a:t>Sickle cell disease (cont</a:t>
            </a:r>
            <a:r>
              <a:rPr lang="ja-JP" altLang="en-US" dirty="0"/>
              <a:t>’</a:t>
            </a:r>
            <a:r>
              <a:rPr lang="en-US" altLang="ja-JP" dirty="0"/>
              <a:t>d)</a:t>
            </a:r>
          </a:p>
          <a:p>
            <a:pPr marL="914400" lvl="1" indent="-457200"/>
            <a:r>
              <a:rPr lang="en-US" altLang="en-US" dirty="0"/>
              <a:t>Sickled cells have a short life span, resulting in more cellular waste products and contributing to sludging of the blood.  </a:t>
            </a:r>
          </a:p>
          <a:p>
            <a:r>
              <a:rPr lang="en-US" altLang="en-US" dirty="0"/>
              <a:t>Complications include:</a:t>
            </a:r>
          </a:p>
          <a:p>
            <a:pPr marL="914400" lvl="1" indent="-457200"/>
            <a:r>
              <a:rPr lang="en-US" altLang="en-US" dirty="0"/>
              <a:t>Anemia</a:t>
            </a:r>
          </a:p>
          <a:p>
            <a:pPr marL="914400" lvl="1" indent="-457200"/>
            <a:r>
              <a:rPr lang="en-US" altLang="en-US" dirty="0"/>
              <a:t>Gallstones</a:t>
            </a:r>
          </a:p>
          <a:p>
            <a:pPr marL="914400" lvl="1" indent="-457200"/>
            <a:r>
              <a:rPr lang="en-US" altLang="en-US" dirty="0"/>
              <a:t>Jaundice</a:t>
            </a:r>
          </a:p>
          <a:p>
            <a:pPr marL="914400" lvl="1" indent="-457200"/>
            <a:r>
              <a:rPr lang="en-US" altLang="en-US" dirty="0"/>
              <a:t>Splenic dysfunction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p:nvPr>
        </p:nvSpPr>
        <p:spPr/>
        <p:txBody>
          <a:bodyPr/>
          <a:lstStyle/>
          <a:p>
            <a:pPr>
              <a:lnSpc>
                <a:spcPct val="85000"/>
              </a:lnSpc>
              <a:defRPr/>
            </a:pPr>
            <a:r>
              <a:rPr lang="en-US" dirty="0">
                <a:cs typeface="+mj-cs"/>
              </a:rPr>
              <a:t>Pathophysiology </a:t>
            </a:r>
            <a:r>
              <a:rPr lang="en-US" sz="2000" b="0" dirty="0">
                <a:cs typeface="+mj-cs"/>
              </a:rPr>
              <a:t>(3 of 13)</a:t>
            </a:r>
          </a:p>
        </p:txBody>
      </p:sp>
      <p:sp>
        <p:nvSpPr>
          <p:cNvPr id="64515" name="Content Placeholder 2"/>
          <p:cNvSpPr>
            <a:spLocks noGrp="1"/>
          </p:cNvSpPr>
          <p:nvPr>
            <p:ph type="body" idx="1"/>
          </p:nvPr>
        </p:nvSpPr>
        <p:spPr/>
        <p:txBody>
          <a:bodyPr rIns="228600"/>
          <a:lstStyle/>
          <a:p>
            <a:pPr>
              <a:spcBef>
                <a:spcPct val="35000"/>
              </a:spcBef>
            </a:pPr>
            <a:r>
              <a:rPr lang="en-US" altLang="en-US" dirty="0"/>
              <a:t>Sickle cell disease (cont</a:t>
            </a:r>
            <a:r>
              <a:rPr lang="ja-JP" altLang="en-US" dirty="0"/>
              <a:t>’</a:t>
            </a:r>
            <a:r>
              <a:rPr lang="en-US" altLang="ja-JP" dirty="0"/>
              <a:t>d)</a:t>
            </a:r>
          </a:p>
          <a:p>
            <a:pPr lvl="1">
              <a:spcBef>
                <a:spcPts val="800"/>
              </a:spcBef>
            </a:pPr>
            <a:r>
              <a:rPr lang="en-US" altLang="en-US" dirty="0"/>
              <a:t>Vascular occlusion with ischemia:</a:t>
            </a:r>
          </a:p>
          <a:p>
            <a:pPr lvl="2">
              <a:spcBef>
                <a:spcPts val="800"/>
              </a:spcBef>
            </a:pPr>
            <a:r>
              <a:rPr lang="en-US" altLang="en-US" sz="2000" dirty="0"/>
              <a:t>Acute chest syndrome </a:t>
            </a:r>
          </a:p>
          <a:p>
            <a:pPr lvl="2">
              <a:spcBef>
                <a:spcPts val="800"/>
              </a:spcBef>
            </a:pPr>
            <a:r>
              <a:rPr lang="en-US" altLang="en-US" sz="2000" dirty="0"/>
              <a:t>Stroke</a:t>
            </a:r>
          </a:p>
          <a:p>
            <a:pPr lvl="2">
              <a:spcBef>
                <a:spcPts val="800"/>
              </a:spcBef>
            </a:pPr>
            <a:r>
              <a:rPr lang="en-US" altLang="en-US" sz="2000" dirty="0"/>
              <a:t>Joint necrosis</a:t>
            </a:r>
          </a:p>
          <a:p>
            <a:pPr lvl="2">
              <a:spcBef>
                <a:spcPts val="800"/>
              </a:spcBef>
            </a:pPr>
            <a:r>
              <a:rPr lang="en-US" altLang="en-US" sz="2000" dirty="0"/>
              <a:t>Pain crises</a:t>
            </a:r>
          </a:p>
          <a:p>
            <a:pPr lvl="2">
              <a:spcBef>
                <a:spcPts val="800"/>
              </a:spcBef>
            </a:pPr>
            <a:r>
              <a:rPr lang="en-US" altLang="en-US" sz="2000" dirty="0"/>
              <a:t>Acute and chronic organ dysfunction/failure</a:t>
            </a:r>
          </a:p>
          <a:p>
            <a:pPr lvl="2">
              <a:spcBef>
                <a:spcPts val="800"/>
              </a:spcBef>
            </a:pPr>
            <a:r>
              <a:rPr lang="en-US" altLang="en-US" sz="2000" dirty="0"/>
              <a:t>Retinal hemorrhages</a:t>
            </a:r>
          </a:p>
          <a:p>
            <a:pPr lvl="2">
              <a:spcBef>
                <a:spcPts val="800"/>
              </a:spcBef>
            </a:pPr>
            <a:r>
              <a:rPr lang="en-US" altLang="en-US" sz="2000" dirty="0"/>
              <a:t>Increased risk of infection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nSpc>
                <a:spcPct val="85000"/>
              </a:lnSpc>
              <a:defRPr/>
            </a:pPr>
            <a:r>
              <a:rPr lang="en-US" dirty="0">
                <a:cs typeface="+mj-cs"/>
              </a:rPr>
              <a:t>Pathophysiology </a:t>
            </a:r>
            <a:r>
              <a:rPr lang="en-US" sz="2000" b="0" dirty="0">
                <a:cs typeface="+mj-cs"/>
              </a:rPr>
              <a:t>(4 of 13)</a:t>
            </a:r>
          </a:p>
        </p:txBody>
      </p:sp>
      <p:sp>
        <p:nvSpPr>
          <p:cNvPr id="65539" name="Content Placeholder 2"/>
          <p:cNvSpPr>
            <a:spLocks noGrp="1"/>
          </p:cNvSpPr>
          <p:nvPr>
            <p:ph type="body" idx="1"/>
          </p:nvPr>
        </p:nvSpPr>
        <p:spPr>
          <a:xfrm>
            <a:off x="6400800" y="1447800"/>
            <a:ext cx="4876800" cy="4800600"/>
          </a:xfrm>
        </p:spPr>
        <p:txBody>
          <a:bodyPr rIns="228600"/>
          <a:lstStyle/>
          <a:p>
            <a:pPr>
              <a:spcBef>
                <a:spcPct val="35000"/>
              </a:spcBef>
            </a:pPr>
            <a:r>
              <a:rPr lang="en-US" altLang="en-US" dirty="0"/>
              <a:t>Sickle cell disease (cont</a:t>
            </a:r>
            <a:r>
              <a:rPr lang="ja-JP" altLang="en-US" dirty="0"/>
              <a:t>’</a:t>
            </a:r>
            <a:r>
              <a:rPr lang="en-US" altLang="ja-JP" dirty="0"/>
              <a:t>d)</a:t>
            </a:r>
          </a:p>
          <a:p>
            <a:pPr lvl="1">
              <a:spcBef>
                <a:spcPts val="800"/>
              </a:spcBef>
            </a:pPr>
            <a:r>
              <a:rPr lang="en-US" altLang="en-US" dirty="0"/>
              <a:t>Many of these complications are very painful and potentially life threatening. </a:t>
            </a:r>
          </a:p>
        </p:txBody>
      </p:sp>
      <p:pic>
        <p:nvPicPr>
          <p:cNvPr id="3074" name="Picture 2" descr="There are normal cells interspersed with sickle-cell-shaped pink cells." title="Micrograph of normal sickle ce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1" y="1465263"/>
            <a:ext cx="4762500" cy="31201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33451" y="4604485"/>
            <a:ext cx="2520242" cy="369332"/>
          </a:xfrm>
          <a:prstGeom prst="rect">
            <a:avLst/>
          </a:prstGeom>
        </p:spPr>
        <p:txBody>
          <a:bodyPr wrap="none">
            <a:spAutoFit/>
          </a:bodyPr>
          <a:lstStyle/>
          <a:p>
            <a:r>
              <a:rPr lang="en-US" b="1" dirty="0"/>
              <a:t>FIGURE 20-8  </a:t>
            </a:r>
            <a:r>
              <a:rPr lang="en-US" dirty="0"/>
              <a:t>Sickle cells.</a:t>
            </a:r>
          </a:p>
        </p:txBody>
      </p:sp>
      <p:sp>
        <p:nvSpPr>
          <p:cNvPr id="5" name="Rectangle 4"/>
          <p:cNvSpPr/>
          <p:nvPr/>
        </p:nvSpPr>
        <p:spPr>
          <a:xfrm>
            <a:off x="933451" y="4954767"/>
            <a:ext cx="6096000" cy="246221"/>
          </a:xfrm>
          <a:prstGeom prst="rect">
            <a:avLst/>
          </a:prstGeom>
        </p:spPr>
        <p:txBody>
          <a:bodyPr>
            <a:spAutoFit/>
          </a:bodyPr>
          <a:lstStyle/>
          <a:p>
            <a:r>
              <a:rPr lang="en-US" sz="1000" dirty="0">
                <a:latin typeface="Arial" panose="020B0604020202020204" pitchFamily="34" charset="0"/>
                <a:cs typeface="Arial" panose="020B0604020202020204" pitchFamily="34" charset="0"/>
              </a:rPr>
              <a:t>© Science Picture Co/Science Source.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nSpc>
                <a:spcPct val="85000"/>
              </a:lnSpc>
              <a:defRPr/>
            </a:pPr>
            <a:r>
              <a:rPr lang="en-US" dirty="0">
                <a:cs typeface="+mj-cs"/>
              </a:rPr>
              <a:t>Introduction </a:t>
            </a:r>
            <a:r>
              <a:rPr lang="en-US" sz="2000" b="0" dirty="0">
                <a:cs typeface="+mj-cs"/>
              </a:rPr>
              <a:t>(2 of 2)</a:t>
            </a:r>
          </a:p>
        </p:txBody>
      </p:sp>
      <p:sp>
        <p:nvSpPr>
          <p:cNvPr id="8195" name="Content Placeholder 2"/>
          <p:cNvSpPr>
            <a:spLocks noGrp="1"/>
          </p:cNvSpPr>
          <p:nvPr>
            <p:ph type="body" idx="1"/>
          </p:nvPr>
        </p:nvSpPr>
        <p:spPr/>
        <p:txBody>
          <a:bodyPr rIns="228600"/>
          <a:lstStyle/>
          <a:p>
            <a:pPr>
              <a:spcBef>
                <a:spcPct val="35000"/>
              </a:spcBef>
            </a:pPr>
            <a:r>
              <a:rPr lang="en-US" altLang="en-US" dirty="0"/>
              <a:t>Hematologic emergencies</a:t>
            </a:r>
          </a:p>
          <a:p>
            <a:pPr lvl="1">
              <a:spcBef>
                <a:spcPct val="35000"/>
              </a:spcBef>
            </a:pPr>
            <a:r>
              <a:rPr lang="en-US" altLang="en-US" dirty="0"/>
              <a:t>Difficult to assess and treat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nSpc>
                <a:spcPct val="85000"/>
              </a:lnSpc>
              <a:defRPr/>
            </a:pPr>
            <a:r>
              <a:rPr lang="en-US" dirty="0">
                <a:cs typeface="+mj-cs"/>
              </a:rPr>
              <a:t>Pathophysiology </a:t>
            </a:r>
            <a:r>
              <a:rPr lang="en-US" sz="2000" b="0" dirty="0">
                <a:cs typeface="+mj-cs"/>
              </a:rPr>
              <a:t>(5 of 13)</a:t>
            </a:r>
          </a:p>
        </p:txBody>
      </p:sp>
      <p:sp>
        <p:nvSpPr>
          <p:cNvPr id="66563" name="Content Placeholder 2"/>
          <p:cNvSpPr>
            <a:spLocks noGrp="1"/>
          </p:cNvSpPr>
          <p:nvPr>
            <p:ph type="body" idx="1"/>
          </p:nvPr>
        </p:nvSpPr>
        <p:spPr>
          <a:xfrm>
            <a:off x="912813" y="1465263"/>
            <a:ext cx="10464800" cy="4800600"/>
          </a:xfrm>
        </p:spPr>
        <p:txBody>
          <a:bodyPr rIns="228600"/>
          <a:lstStyle/>
          <a:p>
            <a:pPr>
              <a:spcBef>
                <a:spcPct val="35000"/>
              </a:spcBef>
            </a:pPr>
            <a:r>
              <a:rPr lang="en-US" altLang="en-US" dirty="0"/>
              <a:t>Clotting disorders—hemophilia</a:t>
            </a:r>
          </a:p>
          <a:p>
            <a:pPr lvl="1">
              <a:spcBef>
                <a:spcPts val="800"/>
              </a:spcBef>
            </a:pPr>
            <a:r>
              <a:rPr lang="en-US" altLang="en-US" dirty="0"/>
              <a:t>Rare: only about 20,000 Americans have the disorder. </a:t>
            </a:r>
          </a:p>
          <a:p>
            <a:pPr lvl="1">
              <a:spcBef>
                <a:spcPts val="800"/>
              </a:spcBef>
            </a:pPr>
            <a:r>
              <a:rPr lang="en-US" altLang="en-US" dirty="0"/>
              <a:t>Hemophilia A affects mostly males.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a:lnSpc>
                <a:spcPct val="85000"/>
              </a:lnSpc>
              <a:defRPr/>
            </a:pPr>
            <a:r>
              <a:rPr lang="en-US" dirty="0">
                <a:cs typeface="+mj-cs"/>
              </a:rPr>
              <a:t>Pathophysiology </a:t>
            </a:r>
            <a:r>
              <a:rPr lang="en-US" sz="2000" b="0" dirty="0">
                <a:cs typeface="+mj-cs"/>
              </a:rPr>
              <a:t>(6 of 13)</a:t>
            </a:r>
          </a:p>
        </p:txBody>
      </p:sp>
      <p:sp>
        <p:nvSpPr>
          <p:cNvPr id="67587" name="Content Placeholder 2"/>
          <p:cNvSpPr>
            <a:spLocks noGrp="1"/>
          </p:cNvSpPr>
          <p:nvPr>
            <p:ph type="body" idx="1"/>
          </p:nvPr>
        </p:nvSpPr>
        <p:spPr>
          <a:xfrm>
            <a:off x="912813" y="1465263"/>
            <a:ext cx="10464800" cy="4800600"/>
          </a:xfrm>
        </p:spPr>
        <p:txBody>
          <a:bodyPr rIns="228600"/>
          <a:lstStyle/>
          <a:p>
            <a:pPr>
              <a:spcBef>
                <a:spcPct val="35000"/>
              </a:spcBef>
            </a:pPr>
            <a:r>
              <a:rPr lang="en-US" altLang="en-US" dirty="0"/>
              <a:t>Clotting disorders—hemophilia (cont</a:t>
            </a:r>
            <a:r>
              <a:rPr lang="ja-JP" altLang="en-US" dirty="0"/>
              <a:t>’</a:t>
            </a:r>
            <a:r>
              <a:rPr lang="en-US" altLang="ja-JP" dirty="0"/>
              <a:t>d)</a:t>
            </a:r>
          </a:p>
          <a:p>
            <a:pPr lvl="1">
              <a:spcBef>
                <a:spcPts val="800"/>
              </a:spcBef>
            </a:pPr>
            <a:r>
              <a:rPr lang="en-US" altLang="en-US" dirty="0"/>
              <a:t>Decreased ability to create a clot after an injury, which can be life threatening</a:t>
            </a:r>
          </a:p>
          <a:p>
            <a:pPr lvl="1">
              <a:spcBef>
                <a:spcPts val="800"/>
              </a:spcBef>
            </a:pPr>
            <a:r>
              <a:rPr lang="en-US" dirty="0"/>
              <a:t>Patients can be prescribed medications to replace missing clotting factors, release stored clotting factors, or prevent the breakdown of blood clots.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pPr>
              <a:lnSpc>
                <a:spcPct val="85000"/>
              </a:lnSpc>
              <a:defRPr/>
            </a:pPr>
            <a:r>
              <a:rPr lang="en-US" dirty="0">
                <a:cs typeface="+mj-cs"/>
              </a:rPr>
              <a:t>Pathophysiology </a:t>
            </a:r>
            <a:r>
              <a:rPr lang="en-US" sz="2000" b="0" dirty="0">
                <a:cs typeface="+mj-cs"/>
              </a:rPr>
              <a:t>(7 of 13)</a:t>
            </a:r>
          </a:p>
        </p:txBody>
      </p:sp>
      <p:sp>
        <p:nvSpPr>
          <p:cNvPr id="68611" name="Content Placeholder 2"/>
          <p:cNvSpPr>
            <a:spLocks noGrp="1"/>
          </p:cNvSpPr>
          <p:nvPr>
            <p:ph type="body" idx="1"/>
          </p:nvPr>
        </p:nvSpPr>
        <p:spPr/>
        <p:txBody>
          <a:bodyPr rIns="228600"/>
          <a:lstStyle/>
          <a:p>
            <a:pPr>
              <a:spcBef>
                <a:spcPct val="35000"/>
              </a:spcBef>
            </a:pPr>
            <a:r>
              <a:rPr lang="en-US" altLang="en-US" dirty="0"/>
              <a:t>Clotting disorders—hemophilia (cont</a:t>
            </a:r>
            <a:r>
              <a:rPr lang="ja-JP" altLang="en-US" dirty="0"/>
              <a:t>’</a:t>
            </a:r>
            <a:r>
              <a:rPr lang="en-US" altLang="ja-JP" dirty="0"/>
              <a:t>d)</a:t>
            </a:r>
          </a:p>
          <a:p>
            <a:pPr lvl="1">
              <a:spcBef>
                <a:spcPts val="800"/>
              </a:spcBef>
            </a:pPr>
            <a:r>
              <a:rPr lang="en-US" altLang="en-US" dirty="0"/>
              <a:t>Common complications of hemophilia A include:</a:t>
            </a:r>
          </a:p>
          <a:p>
            <a:pPr lvl="2">
              <a:spcBef>
                <a:spcPts val="800"/>
              </a:spcBef>
            </a:pPr>
            <a:r>
              <a:rPr lang="en-US" altLang="en-US" sz="2000" dirty="0"/>
              <a:t>Long-term joint problems that may require a joint replacement</a:t>
            </a:r>
          </a:p>
          <a:p>
            <a:pPr lvl="2">
              <a:spcBef>
                <a:spcPts val="800"/>
              </a:spcBef>
            </a:pPr>
            <a:r>
              <a:rPr lang="en-US" altLang="en-US" sz="2000" dirty="0"/>
              <a:t>Bleeding in the brain </a:t>
            </a:r>
          </a:p>
          <a:p>
            <a:pPr lvl="2">
              <a:spcBef>
                <a:spcPts val="800"/>
              </a:spcBef>
            </a:pPr>
            <a:r>
              <a:rPr lang="en-US" altLang="en-US" sz="2000" dirty="0"/>
              <a:t>Thrombosis due to treatment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a:lnSpc>
                <a:spcPct val="85000"/>
              </a:lnSpc>
              <a:defRPr/>
            </a:pPr>
            <a:r>
              <a:rPr lang="en-US" dirty="0">
                <a:cs typeface="+mj-cs"/>
              </a:rPr>
              <a:t>Pathophysiology </a:t>
            </a:r>
            <a:r>
              <a:rPr lang="en-US" sz="2000" b="0" dirty="0">
                <a:cs typeface="+mj-cs"/>
              </a:rPr>
              <a:t>(8 of 13)</a:t>
            </a:r>
          </a:p>
        </p:txBody>
      </p:sp>
      <p:sp>
        <p:nvSpPr>
          <p:cNvPr id="69635" name="Content Placeholder 2"/>
          <p:cNvSpPr>
            <a:spLocks noGrp="1"/>
          </p:cNvSpPr>
          <p:nvPr>
            <p:ph type="body" idx="1"/>
          </p:nvPr>
        </p:nvSpPr>
        <p:spPr/>
        <p:txBody>
          <a:bodyPr rIns="228600"/>
          <a:lstStyle/>
          <a:p>
            <a:pPr>
              <a:spcBef>
                <a:spcPct val="35000"/>
              </a:spcBef>
            </a:pPr>
            <a:r>
              <a:rPr lang="en-US" altLang="en-US" dirty="0"/>
              <a:t>Clotting disorders—thrombophilia </a:t>
            </a:r>
          </a:p>
          <a:p>
            <a:pPr lvl="1">
              <a:spcBef>
                <a:spcPts val="800"/>
              </a:spcBef>
            </a:pPr>
            <a:r>
              <a:rPr lang="en-US" altLang="en-US" dirty="0"/>
              <a:t>Disorder in the body’s ability to maintain the smooth flow of blood through the venous and arterial systems</a:t>
            </a:r>
          </a:p>
          <a:p>
            <a:pPr lvl="1">
              <a:spcBef>
                <a:spcPts val="800"/>
              </a:spcBef>
            </a:pPr>
            <a:r>
              <a:rPr lang="en-US" altLang="en-US" dirty="0"/>
              <a:t>Concentration of particular elements in the blood creates clogging or blockage issues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pPr>
              <a:lnSpc>
                <a:spcPct val="85000"/>
              </a:lnSpc>
              <a:defRPr/>
            </a:pPr>
            <a:r>
              <a:rPr lang="en-US" dirty="0">
                <a:cs typeface="+mj-cs"/>
              </a:rPr>
              <a:t>Pathophysiology </a:t>
            </a:r>
            <a:r>
              <a:rPr lang="en-US" sz="2000" b="0" dirty="0">
                <a:cs typeface="+mj-cs"/>
              </a:rPr>
              <a:t>(9 of 13)</a:t>
            </a:r>
          </a:p>
        </p:txBody>
      </p:sp>
      <p:sp>
        <p:nvSpPr>
          <p:cNvPr id="70659" name="Content Placeholder 2"/>
          <p:cNvSpPr>
            <a:spLocks noGrp="1"/>
          </p:cNvSpPr>
          <p:nvPr>
            <p:ph type="body" idx="1"/>
          </p:nvPr>
        </p:nvSpPr>
        <p:spPr/>
        <p:txBody>
          <a:bodyPr rIns="228600"/>
          <a:lstStyle/>
          <a:p>
            <a:pPr>
              <a:spcBef>
                <a:spcPct val="35000"/>
              </a:spcBef>
            </a:pPr>
            <a:r>
              <a:rPr lang="en-US" altLang="en-US" dirty="0"/>
              <a:t>Clotting disorders—thrombophilia (cont</a:t>
            </a:r>
            <a:r>
              <a:rPr lang="ja-JP" altLang="en-US" dirty="0"/>
              <a:t>’</a:t>
            </a:r>
            <a:r>
              <a:rPr lang="en-US" altLang="ja-JP" dirty="0"/>
              <a:t>d)</a:t>
            </a:r>
          </a:p>
          <a:p>
            <a:pPr lvl="1">
              <a:spcBef>
                <a:spcPts val="800"/>
              </a:spcBef>
            </a:pPr>
            <a:r>
              <a:rPr lang="en-US" altLang="en-US" dirty="0"/>
              <a:t>General term for conditions that result in blood clotting more easily than normal </a:t>
            </a:r>
          </a:p>
          <a:p>
            <a:pPr lvl="1">
              <a:spcBef>
                <a:spcPts val="800"/>
              </a:spcBef>
            </a:pPr>
            <a:r>
              <a:rPr lang="en-US" altLang="en-US" dirty="0"/>
              <a:t>Clots can spontaneously develop in the blood of the patient. </a:t>
            </a:r>
            <a:endParaRPr lang="en-US" altLang="en-US" sz="4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pPr>
              <a:lnSpc>
                <a:spcPct val="85000"/>
              </a:lnSpc>
              <a:defRPr/>
            </a:pPr>
            <a:r>
              <a:rPr lang="en-US" dirty="0">
                <a:cs typeface="+mj-cs"/>
              </a:rPr>
              <a:t>Pathophysiology </a:t>
            </a:r>
            <a:r>
              <a:rPr lang="en-US" sz="2000" b="0" dirty="0">
                <a:cs typeface="+mj-cs"/>
              </a:rPr>
              <a:t>(10 of 13)</a:t>
            </a:r>
          </a:p>
        </p:txBody>
      </p:sp>
      <p:sp>
        <p:nvSpPr>
          <p:cNvPr id="71683" name="Content Placeholder 2"/>
          <p:cNvSpPr>
            <a:spLocks noGrp="1"/>
          </p:cNvSpPr>
          <p:nvPr>
            <p:ph type="body" idx="1"/>
          </p:nvPr>
        </p:nvSpPr>
        <p:spPr/>
        <p:txBody>
          <a:bodyPr rIns="228600"/>
          <a:lstStyle/>
          <a:p>
            <a:pPr>
              <a:spcBef>
                <a:spcPct val="35000"/>
              </a:spcBef>
            </a:pPr>
            <a:r>
              <a:rPr lang="en-US" altLang="en-US" dirty="0"/>
              <a:t>Clotting disorders—deep vein thrombosis (DVT) </a:t>
            </a:r>
          </a:p>
          <a:p>
            <a:pPr lvl="1">
              <a:spcBef>
                <a:spcPts val="800"/>
              </a:spcBef>
            </a:pPr>
            <a:r>
              <a:rPr lang="en-US" altLang="en-US" dirty="0"/>
              <a:t>Common medical problem in sedentary patients and in patients who have had recent injury or surgery </a:t>
            </a:r>
          </a:p>
          <a:p>
            <a:pPr lvl="1">
              <a:spcBef>
                <a:spcPts val="800"/>
              </a:spcBef>
            </a:pPr>
            <a:r>
              <a:rPr lang="en-US" altLang="en-US" dirty="0"/>
              <a:t>Methods to prevent blood clot formation: </a:t>
            </a:r>
          </a:p>
          <a:p>
            <a:pPr lvl="2">
              <a:spcBef>
                <a:spcPts val="800"/>
              </a:spcBef>
            </a:pPr>
            <a:r>
              <a:rPr lang="en-US" altLang="en-US" dirty="0"/>
              <a:t>Blood-thinning medications</a:t>
            </a:r>
          </a:p>
          <a:p>
            <a:pPr lvl="2">
              <a:spcBef>
                <a:spcPts val="800"/>
              </a:spcBef>
            </a:pPr>
            <a:r>
              <a:rPr lang="en-US" altLang="en-US" dirty="0"/>
              <a:t>Compression stockings</a:t>
            </a:r>
          </a:p>
          <a:p>
            <a:pPr lvl="2">
              <a:spcBef>
                <a:spcPts val="800"/>
              </a:spcBef>
            </a:pPr>
            <a:r>
              <a:rPr lang="en-US" altLang="en-US" dirty="0"/>
              <a:t>Mechanical devices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pPr>
              <a:lnSpc>
                <a:spcPct val="85000"/>
              </a:lnSpc>
              <a:defRPr/>
            </a:pPr>
            <a:r>
              <a:rPr lang="en-US" dirty="0">
                <a:cs typeface="+mj-cs"/>
              </a:rPr>
              <a:t>Pathophysiology </a:t>
            </a:r>
            <a:r>
              <a:rPr lang="en-US" sz="2000" b="0" dirty="0">
                <a:cs typeface="+mj-cs"/>
              </a:rPr>
              <a:t>(11 of 13)</a:t>
            </a:r>
          </a:p>
        </p:txBody>
      </p:sp>
      <p:sp>
        <p:nvSpPr>
          <p:cNvPr id="72707" name="Content Placeholder 2"/>
          <p:cNvSpPr>
            <a:spLocks noGrp="1"/>
          </p:cNvSpPr>
          <p:nvPr>
            <p:ph type="body" idx="1"/>
          </p:nvPr>
        </p:nvSpPr>
        <p:spPr/>
        <p:txBody>
          <a:bodyPr rIns="228600"/>
          <a:lstStyle/>
          <a:p>
            <a:pPr>
              <a:spcBef>
                <a:spcPct val="35000"/>
              </a:spcBef>
            </a:pPr>
            <a:r>
              <a:rPr lang="en-US" altLang="en-US" dirty="0"/>
              <a:t>Clotting disorders—DVT (cont’d) </a:t>
            </a:r>
          </a:p>
          <a:p>
            <a:pPr lvl="1">
              <a:spcBef>
                <a:spcPts val="800"/>
              </a:spcBef>
            </a:pPr>
            <a:r>
              <a:rPr lang="en-US" altLang="en-US" dirty="0"/>
              <a:t>Risk factors include</a:t>
            </a:r>
          </a:p>
          <a:p>
            <a:pPr lvl="2">
              <a:spcBef>
                <a:spcPts val="800"/>
              </a:spcBef>
            </a:pPr>
            <a:r>
              <a:rPr lang="en-US" altLang="en-US" dirty="0"/>
              <a:t>Joint replacement surgery</a:t>
            </a:r>
          </a:p>
          <a:p>
            <a:pPr lvl="2">
              <a:spcBef>
                <a:spcPts val="800"/>
              </a:spcBef>
            </a:pPr>
            <a:r>
              <a:rPr lang="en-US" altLang="en-US" dirty="0"/>
              <a:t>Remaining sedentary for long periods of time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pPr>
              <a:lnSpc>
                <a:spcPct val="85000"/>
              </a:lnSpc>
              <a:defRPr/>
            </a:pPr>
            <a:r>
              <a:rPr lang="en-US" dirty="0">
                <a:cs typeface="+mj-cs"/>
              </a:rPr>
              <a:t>Pathophysiology </a:t>
            </a:r>
            <a:r>
              <a:rPr lang="en-US" sz="2000" b="0" dirty="0"/>
              <a:t>(12 of 13)</a:t>
            </a:r>
          </a:p>
        </p:txBody>
      </p:sp>
      <p:sp>
        <p:nvSpPr>
          <p:cNvPr id="73731" name="Content Placeholder 2"/>
          <p:cNvSpPr>
            <a:spLocks noGrp="1"/>
          </p:cNvSpPr>
          <p:nvPr>
            <p:ph type="body" idx="1"/>
          </p:nvPr>
        </p:nvSpPr>
        <p:spPr/>
        <p:txBody>
          <a:bodyPr rIns="228600"/>
          <a:lstStyle/>
          <a:p>
            <a:pPr>
              <a:spcBef>
                <a:spcPct val="35000"/>
              </a:spcBef>
            </a:pPr>
            <a:r>
              <a:rPr lang="en-US" altLang="en-US" dirty="0"/>
              <a:t>Clotting disorders—DVT (cont’d) </a:t>
            </a:r>
          </a:p>
          <a:p>
            <a:pPr lvl="1">
              <a:spcBef>
                <a:spcPts val="800"/>
              </a:spcBef>
            </a:pPr>
            <a:r>
              <a:rPr lang="en-US" altLang="en-US" dirty="0"/>
              <a:t>Treatment</a:t>
            </a:r>
          </a:p>
          <a:p>
            <a:pPr lvl="2">
              <a:spcBef>
                <a:spcPts val="800"/>
              </a:spcBef>
            </a:pPr>
            <a:r>
              <a:rPr lang="en-US" altLang="en-US" dirty="0"/>
              <a:t>Anticoagulation therapy </a:t>
            </a:r>
          </a:p>
          <a:p>
            <a:pPr lvl="2">
              <a:spcBef>
                <a:spcPts val="800"/>
              </a:spcBef>
            </a:pPr>
            <a:r>
              <a:rPr lang="en-US" altLang="en-US" dirty="0"/>
              <a:t>Medications are typically administered for at least 3 months after diagnosis of a DVT. </a:t>
            </a:r>
          </a:p>
          <a:p>
            <a:pPr lvl="1">
              <a:spcBef>
                <a:spcPts val="800"/>
              </a:spcBef>
            </a:pPr>
            <a:r>
              <a:rPr lang="en-US" altLang="en-US" dirty="0"/>
              <a:t>A clot from the DVT can travel from the patient’s lower extremity to the lung, causing a pulmonary embolus. </a:t>
            </a:r>
          </a:p>
        </p:txBody>
      </p:sp>
    </p:spTree>
    <p:extLst>
      <p:ext uri="{BB962C8B-B14F-4D97-AF65-F5344CB8AC3E}">
        <p14:creationId xmlns:p14="http://schemas.microsoft.com/office/powerpoint/2010/main" val="3992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pPr>
              <a:lnSpc>
                <a:spcPct val="85000"/>
              </a:lnSpc>
              <a:defRPr/>
            </a:pPr>
            <a:r>
              <a:rPr lang="en-US" dirty="0">
                <a:cs typeface="+mj-cs"/>
              </a:rPr>
              <a:t>Pathophysiology </a:t>
            </a:r>
            <a:r>
              <a:rPr lang="en-US" sz="2000" b="0" dirty="0"/>
              <a:t>(13 of 13)</a:t>
            </a:r>
          </a:p>
        </p:txBody>
      </p:sp>
      <p:sp>
        <p:nvSpPr>
          <p:cNvPr id="73731" name="Content Placeholder 2"/>
          <p:cNvSpPr>
            <a:spLocks noGrp="1"/>
          </p:cNvSpPr>
          <p:nvPr>
            <p:ph type="body" idx="1"/>
          </p:nvPr>
        </p:nvSpPr>
        <p:spPr/>
        <p:txBody>
          <a:bodyPr rIns="228600"/>
          <a:lstStyle/>
          <a:p>
            <a:pPr>
              <a:spcBef>
                <a:spcPct val="35000"/>
              </a:spcBef>
            </a:pPr>
            <a:r>
              <a:rPr lang="en-US" altLang="en-US" dirty="0"/>
              <a:t>Clotting disorders—Anemia</a:t>
            </a:r>
          </a:p>
          <a:p>
            <a:pPr lvl="1">
              <a:spcBef>
                <a:spcPts val="800"/>
              </a:spcBef>
            </a:pPr>
            <a:r>
              <a:rPr lang="en-US" altLang="en-US" dirty="0"/>
              <a:t>An abnormally low number of RBCs</a:t>
            </a:r>
          </a:p>
          <a:p>
            <a:pPr lvl="1">
              <a:spcBef>
                <a:spcPts val="800"/>
              </a:spcBef>
            </a:pPr>
            <a:r>
              <a:rPr lang="en-US" altLang="en-US" dirty="0"/>
              <a:t>Blood is unable to deliver adequate amounts of oxygen to the tissues.</a:t>
            </a:r>
          </a:p>
          <a:p>
            <a:pPr lvl="1">
              <a:spcBef>
                <a:spcPts val="800"/>
              </a:spcBef>
            </a:pPr>
            <a:r>
              <a:rPr lang="en-US" altLang="en-US" dirty="0"/>
              <a:t>Pulse oximetry may indicate an adequate saturation, even though the tissues are hypoxic.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9" name="Rectangle 7"/>
          <p:cNvSpPr>
            <a:spLocks noGrp="1" noChangeArrowheads="1"/>
          </p:cNvSpPr>
          <p:nvPr>
            <p:ph type="title"/>
          </p:nvPr>
        </p:nvSpPr>
        <p:spPr/>
        <p:txBody>
          <a:bodyPr/>
          <a:lstStyle/>
          <a:p>
            <a:pPr>
              <a:defRPr/>
            </a:pPr>
            <a:r>
              <a:rPr lang="en-US" dirty="0">
                <a:cs typeface="+mj-cs"/>
              </a:rPr>
              <a:t>Scene Size-up</a:t>
            </a:r>
          </a:p>
        </p:txBody>
      </p:sp>
      <p:sp>
        <p:nvSpPr>
          <p:cNvPr id="75779" name="Content Placeholder 2"/>
          <p:cNvSpPr>
            <a:spLocks noGrp="1"/>
          </p:cNvSpPr>
          <p:nvPr>
            <p:ph type="body" idx="1"/>
          </p:nvPr>
        </p:nvSpPr>
        <p:spPr/>
        <p:txBody>
          <a:bodyPr rIns="228600"/>
          <a:lstStyle/>
          <a:p>
            <a:pPr>
              <a:spcBef>
                <a:spcPct val="35000"/>
              </a:spcBef>
            </a:pPr>
            <a:r>
              <a:rPr lang="en-US" altLang="en-US" dirty="0"/>
              <a:t>Scene safety</a:t>
            </a:r>
          </a:p>
          <a:p>
            <a:pPr lvl="1">
              <a:spcBef>
                <a:spcPct val="35000"/>
              </a:spcBef>
            </a:pPr>
            <a:r>
              <a:rPr lang="en-US" altLang="en-US" dirty="0"/>
              <a:t>Most sickle cell patients will have had a crisis before.</a:t>
            </a:r>
          </a:p>
          <a:p>
            <a:pPr lvl="1">
              <a:spcBef>
                <a:spcPct val="35000"/>
              </a:spcBef>
            </a:pPr>
            <a:r>
              <a:rPr lang="en-US" altLang="en-US" dirty="0"/>
              <a:t>Wear gloves and eye protection at a minimum.</a:t>
            </a:r>
          </a:p>
          <a:p>
            <a:pPr lvl="1">
              <a:spcBef>
                <a:spcPct val="35000"/>
              </a:spcBef>
            </a:pPr>
            <a:r>
              <a:rPr lang="en-US" altLang="en-US" dirty="0"/>
              <a:t>Consider ALS support.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lnSpc>
                <a:spcPct val="85000"/>
              </a:lnSpc>
              <a:defRPr/>
            </a:pPr>
            <a:r>
              <a:rPr lang="en-US" dirty="0">
                <a:cs typeface="+mj-cs"/>
              </a:rPr>
              <a:t>Anatomy and Physiology </a:t>
            </a:r>
            <a:r>
              <a:rPr lang="en-US" sz="2000" b="0" dirty="0">
                <a:cs typeface="+mj-cs"/>
              </a:rPr>
              <a:t>(1 of 3)</a:t>
            </a:r>
          </a:p>
        </p:txBody>
      </p:sp>
      <p:sp>
        <p:nvSpPr>
          <p:cNvPr id="9219" name="Content Placeholder 2"/>
          <p:cNvSpPr>
            <a:spLocks noGrp="1"/>
          </p:cNvSpPr>
          <p:nvPr>
            <p:ph type="body" idx="1"/>
          </p:nvPr>
        </p:nvSpPr>
        <p:spPr/>
        <p:txBody>
          <a:bodyPr rIns="228600"/>
          <a:lstStyle/>
          <a:p>
            <a:pPr eaLnBrk="1" hangingPunct="1">
              <a:spcBef>
                <a:spcPct val="35000"/>
              </a:spcBef>
            </a:pPr>
            <a:r>
              <a:rPr lang="en-US" altLang="en-US" dirty="0"/>
              <a:t>Endocrine system is a communication system that controls functions inside the body. </a:t>
            </a:r>
          </a:p>
          <a:p>
            <a:pPr lvl="1" eaLnBrk="1" hangingPunct="1">
              <a:spcBef>
                <a:spcPct val="35000"/>
              </a:spcBef>
            </a:pPr>
            <a:r>
              <a:rPr lang="en-US" altLang="en-US" dirty="0"/>
              <a:t>Glands secrete messenger hormones.</a:t>
            </a:r>
          </a:p>
          <a:p>
            <a:pPr lvl="1" eaLnBrk="1" hangingPunct="1">
              <a:spcBef>
                <a:spcPct val="35000"/>
              </a:spcBef>
            </a:pPr>
            <a:r>
              <a:rPr lang="en-US" altLang="en-US" dirty="0"/>
              <a:t>Hormones affect end organs, tissues, or cells.</a:t>
            </a:r>
          </a:p>
          <a:p>
            <a:pPr lvl="1" eaLnBrk="1" hangingPunct="1">
              <a:spcBef>
                <a:spcPct val="35000"/>
              </a:spcBef>
            </a:pPr>
            <a:r>
              <a:rPr lang="en-US" altLang="en-US" dirty="0"/>
              <a:t>Endocrine disorders are caused by an internal communication problem.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3" name="Rectangle 7"/>
          <p:cNvSpPr>
            <a:spLocks noGrp="1" noChangeArrowheads="1"/>
          </p:cNvSpPr>
          <p:nvPr>
            <p:ph type="title"/>
          </p:nvPr>
        </p:nvSpPr>
        <p:spPr/>
        <p:txBody>
          <a:bodyPr/>
          <a:lstStyle/>
          <a:p>
            <a:pPr>
              <a:defRPr/>
            </a:pPr>
            <a:r>
              <a:rPr lang="en-US" dirty="0">
                <a:cs typeface="+mj-cs"/>
              </a:rPr>
              <a:t>Primary Assessment </a:t>
            </a:r>
            <a:r>
              <a:rPr lang="en-US" sz="2000" b="0" dirty="0">
                <a:cs typeface="+mj-cs"/>
              </a:rPr>
              <a:t>(1 of 3)</a:t>
            </a:r>
          </a:p>
        </p:txBody>
      </p:sp>
      <p:sp>
        <p:nvSpPr>
          <p:cNvPr id="76803" name="Content Placeholder 2"/>
          <p:cNvSpPr>
            <a:spLocks noGrp="1"/>
          </p:cNvSpPr>
          <p:nvPr>
            <p:ph type="body" idx="1"/>
          </p:nvPr>
        </p:nvSpPr>
        <p:spPr/>
        <p:txBody>
          <a:bodyPr rIns="228600"/>
          <a:lstStyle/>
          <a:p>
            <a:r>
              <a:rPr lang="en-US" altLang="en-US" dirty="0"/>
              <a:t>Perform cervical spine immobilization, if necessary. </a:t>
            </a:r>
          </a:p>
          <a:p>
            <a:pPr>
              <a:spcBef>
                <a:spcPct val="35000"/>
              </a:spcBef>
            </a:pPr>
            <a:r>
              <a:rPr lang="en-US" altLang="en-US" dirty="0"/>
              <a:t>Form a general impression.</a:t>
            </a:r>
          </a:p>
          <a:p>
            <a:pPr>
              <a:spcBef>
                <a:spcPct val="35000"/>
              </a:spcBef>
            </a:pPr>
            <a:r>
              <a:rPr lang="en-US" altLang="en-US" dirty="0"/>
              <a:t>Airway and breathing</a:t>
            </a:r>
          </a:p>
          <a:p>
            <a:pPr lvl="1">
              <a:spcBef>
                <a:spcPct val="35000"/>
              </a:spcBef>
            </a:pPr>
            <a:r>
              <a:rPr lang="en-US" altLang="en-US" dirty="0"/>
              <a:t>Inadequate breathing or altered mental status:</a:t>
            </a:r>
          </a:p>
          <a:p>
            <a:pPr lvl="2">
              <a:spcBef>
                <a:spcPct val="35000"/>
              </a:spcBef>
            </a:pPr>
            <a:r>
              <a:rPr lang="en-US" altLang="en-US" sz="2000" dirty="0"/>
              <a:t>High-flow oxygen at 12 to 15 L/min via nonrebreathing mask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9" name="Rectangle 5"/>
          <p:cNvSpPr>
            <a:spLocks noGrp="1" noChangeArrowheads="1"/>
          </p:cNvSpPr>
          <p:nvPr>
            <p:ph type="title"/>
          </p:nvPr>
        </p:nvSpPr>
        <p:spPr/>
        <p:txBody>
          <a:bodyPr/>
          <a:lstStyle/>
          <a:p>
            <a:pPr>
              <a:defRPr/>
            </a:pPr>
            <a:r>
              <a:rPr lang="en-US" dirty="0">
                <a:cs typeface="+mj-cs"/>
              </a:rPr>
              <a:t>Primary Assessment </a:t>
            </a:r>
            <a:r>
              <a:rPr lang="en-US" sz="2000" b="0" dirty="0">
                <a:cs typeface="+mj-cs"/>
              </a:rPr>
              <a:t>(2 of 3)</a:t>
            </a:r>
          </a:p>
        </p:txBody>
      </p:sp>
      <p:sp>
        <p:nvSpPr>
          <p:cNvPr id="77827" name="Content Placeholder 2"/>
          <p:cNvSpPr>
            <a:spLocks noGrp="1"/>
          </p:cNvSpPr>
          <p:nvPr>
            <p:ph type="body" idx="1"/>
          </p:nvPr>
        </p:nvSpPr>
        <p:spPr/>
        <p:txBody>
          <a:bodyPr rIns="228600"/>
          <a:lstStyle/>
          <a:p>
            <a:pPr>
              <a:spcBef>
                <a:spcPct val="35000"/>
              </a:spcBef>
            </a:pPr>
            <a:r>
              <a:rPr lang="en-US" altLang="en-US" dirty="0"/>
              <a:t>Airway and breathing (cont</a:t>
            </a:r>
            <a:r>
              <a:rPr lang="ja-JP" altLang="en-US" dirty="0"/>
              <a:t>’</a:t>
            </a:r>
            <a:r>
              <a:rPr lang="en-US" altLang="ja-JP" dirty="0"/>
              <a:t>d)</a:t>
            </a:r>
          </a:p>
          <a:p>
            <a:pPr lvl="1">
              <a:spcBef>
                <a:spcPct val="35000"/>
              </a:spcBef>
            </a:pPr>
            <a:r>
              <a:rPr lang="en-US" altLang="en-US" dirty="0"/>
              <a:t>Sickle cell crisis patients may have increased respirations or signs of pneumonia.</a:t>
            </a:r>
          </a:p>
          <a:p>
            <a:pPr lvl="1">
              <a:spcBef>
                <a:spcPct val="35000"/>
              </a:spcBef>
            </a:pPr>
            <a:r>
              <a:rPr lang="en-US" altLang="en-US" dirty="0"/>
              <a:t>Manage respiratory distress.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3" name="Rectangle 5"/>
          <p:cNvSpPr>
            <a:spLocks noGrp="1" noChangeArrowheads="1"/>
          </p:cNvSpPr>
          <p:nvPr>
            <p:ph type="title"/>
          </p:nvPr>
        </p:nvSpPr>
        <p:spPr/>
        <p:txBody>
          <a:bodyPr/>
          <a:lstStyle/>
          <a:p>
            <a:pPr>
              <a:defRPr/>
            </a:pPr>
            <a:r>
              <a:rPr lang="en-US" dirty="0">
                <a:cs typeface="+mj-cs"/>
              </a:rPr>
              <a:t>Primary Assessment </a:t>
            </a:r>
            <a:r>
              <a:rPr lang="en-US" sz="2000" b="0" dirty="0">
                <a:cs typeface="+mj-cs"/>
              </a:rPr>
              <a:t>(3 of 3)</a:t>
            </a:r>
          </a:p>
        </p:txBody>
      </p:sp>
      <p:sp>
        <p:nvSpPr>
          <p:cNvPr id="78851" name="Content Placeholder 2"/>
          <p:cNvSpPr>
            <a:spLocks noGrp="1"/>
          </p:cNvSpPr>
          <p:nvPr>
            <p:ph type="body" idx="1"/>
          </p:nvPr>
        </p:nvSpPr>
        <p:spPr/>
        <p:txBody>
          <a:bodyPr rIns="228600"/>
          <a:lstStyle/>
          <a:p>
            <a:pPr>
              <a:spcBef>
                <a:spcPct val="35000"/>
              </a:spcBef>
            </a:pPr>
            <a:r>
              <a:rPr lang="en-US" altLang="en-US" dirty="0"/>
              <a:t>Circulation</a:t>
            </a:r>
          </a:p>
          <a:p>
            <a:pPr lvl="1">
              <a:spcBef>
                <a:spcPct val="35000"/>
              </a:spcBef>
            </a:pPr>
            <a:r>
              <a:rPr lang="en-US" altLang="en-US" dirty="0"/>
              <a:t>Sickle cell patients: increased heart rate</a:t>
            </a:r>
          </a:p>
          <a:p>
            <a:pPr lvl="1">
              <a:spcBef>
                <a:spcPct val="35000"/>
              </a:spcBef>
            </a:pPr>
            <a:r>
              <a:rPr lang="en-US" altLang="en-US" dirty="0"/>
              <a:t>Suspected hemophilia patients:</a:t>
            </a:r>
          </a:p>
          <a:p>
            <a:pPr lvl="2">
              <a:spcBef>
                <a:spcPct val="35000"/>
              </a:spcBef>
            </a:pPr>
            <a:r>
              <a:rPr lang="en-US" altLang="en-US" sz="2000" dirty="0"/>
              <a:t>Be alert for signs of acute blood loss.</a:t>
            </a:r>
          </a:p>
          <a:p>
            <a:pPr lvl="2">
              <a:spcBef>
                <a:spcPct val="35000"/>
              </a:spcBef>
            </a:pPr>
            <a:r>
              <a:rPr lang="en-US" altLang="en-US" sz="2000" dirty="0"/>
              <a:t>Note bleeding of unknown origin.</a:t>
            </a:r>
          </a:p>
          <a:p>
            <a:pPr lvl="2">
              <a:spcBef>
                <a:spcPct val="35000"/>
              </a:spcBef>
            </a:pPr>
            <a:r>
              <a:rPr lang="en-US" altLang="en-US" sz="2000" dirty="0"/>
              <a:t>Be alert for signs of hypoxia.</a:t>
            </a:r>
          </a:p>
          <a:p>
            <a:pPr>
              <a:spcBef>
                <a:spcPct val="35000"/>
              </a:spcBef>
            </a:pPr>
            <a:r>
              <a:rPr lang="en-US" altLang="en-US" dirty="0"/>
              <a:t>Make a transport decision.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7" name="Rectangle 7"/>
          <p:cNvSpPr>
            <a:spLocks noGrp="1" noChangeArrowheads="1"/>
          </p:cNvSpPr>
          <p:nvPr>
            <p:ph type="title"/>
          </p:nvPr>
        </p:nvSpPr>
        <p:spPr/>
        <p:txBody>
          <a:bodyPr/>
          <a:lstStyle/>
          <a:p>
            <a:pPr>
              <a:defRPr/>
            </a:pPr>
            <a:r>
              <a:rPr lang="en-US" dirty="0">
                <a:cs typeface="+mj-cs"/>
              </a:rPr>
              <a:t>History Taking </a:t>
            </a:r>
            <a:r>
              <a:rPr lang="en-US" sz="2000" b="0" dirty="0">
                <a:cs typeface="+mj-cs"/>
              </a:rPr>
              <a:t>(1 of 3)</a:t>
            </a:r>
          </a:p>
        </p:txBody>
      </p:sp>
      <p:sp>
        <p:nvSpPr>
          <p:cNvPr id="79875" name="Content Placeholder 2"/>
          <p:cNvSpPr>
            <a:spLocks noGrp="1"/>
          </p:cNvSpPr>
          <p:nvPr>
            <p:ph type="body" idx="1"/>
          </p:nvPr>
        </p:nvSpPr>
        <p:spPr/>
        <p:txBody>
          <a:bodyPr rIns="228600"/>
          <a:lstStyle/>
          <a:p>
            <a:pPr>
              <a:spcBef>
                <a:spcPct val="35000"/>
              </a:spcBef>
            </a:pPr>
            <a:r>
              <a:rPr lang="en-US" altLang="en-US" dirty="0"/>
              <a:t>Investigate chief complaint.</a:t>
            </a:r>
          </a:p>
          <a:p>
            <a:pPr lvl="1">
              <a:spcBef>
                <a:spcPct val="35000"/>
              </a:spcBef>
            </a:pPr>
            <a:r>
              <a:rPr lang="en-US" altLang="en-US" dirty="0"/>
              <a:t>Obtain history of present illness from responsive patients, family, or bystanders.</a:t>
            </a:r>
          </a:p>
          <a:p>
            <a:pPr lvl="1">
              <a:spcBef>
                <a:spcPct val="35000"/>
              </a:spcBef>
            </a:pPr>
            <a:r>
              <a:rPr lang="en-US" altLang="en-US" dirty="0"/>
              <a:t>Physical signs indicating sickle cell crisis:</a:t>
            </a:r>
          </a:p>
          <a:p>
            <a:pPr lvl="2">
              <a:spcBef>
                <a:spcPct val="35000"/>
              </a:spcBef>
            </a:pPr>
            <a:r>
              <a:rPr lang="en-US" altLang="en-US" sz="2000" dirty="0"/>
              <a:t>Swelling of fingers and toes</a:t>
            </a:r>
          </a:p>
          <a:p>
            <a:pPr lvl="2">
              <a:spcBef>
                <a:spcPct val="35000"/>
              </a:spcBef>
            </a:pPr>
            <a:r>
              <a:rPr lang="en-US" altLang="en-US" sz="2000" dirty="0"/>
              <a:t>Priapism</a:t>
            </a:r>
          </a:p>
          <a:p>
            <a:pPr lvl="2">
              <a:spcBef>
                <a:spcPct val="35000"/>
              </a:spcBef>
            </a:pPr>
            <a:r>
              <a:rPr lang="en-US" altLang="en-US" sz="2000" dirty="0"/>
              <a:t>Jaundice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7" name="Rectangle 5"/>
          <p:cNvSpPr>
            <a:spLocks noGrp="1" noChangeArrowheads="1"/>
          </p:cNvSpPr>
          <p:nvPr>
            <p:ph type="title"/>
          </p:nvPr>
        </p:nvSpPr>
        <p:spPr/>
        <p:txBody>
          <a:bodyPr/>
          <a:lstStyle/>
          <a:p>
            <a:pPr>
              <a:defRPr/>
            </a:pPr>
            <a:r>
              <a:rPr lang="en-US" dirty="0">
                <a:cs typeface="+mj-cs"/>
              </a:rPr>
              <a:t>History Taking </a:t>
            </a:r>
            <a:r>
              <a:rPr lang="en-US" sz="2000" b="0" dirty="0">
                <a:cs typeface="+mj-cs"/>
              </a:rPr>
              <a:t>(2 of 3)</a:t>
            </a:r>
          </a:p>
        </p:txBody>
      </p:sp>
      <p:sp>
        <p:nvSpPr>
          <p:cNvPr id="80899" name="Content Placeholder 2"/>
          <p:cNvSpPr>
            <a:spLocks noGrp="1"/>
          </p:cNvSpPr>
          <p:nvPr>
            <p:ph type="body" idx="1"/>
          </p:nvPr>
        </p:nvSpPr>
        <p:spPr/>
        <p:txBody>
          <a:bodyPr rIns="228600"/>
          <a:lstStyle/>
          <a:p>
            <a:pPr>
              <a:spcBef>
                <a:spcPct val="35000"/>
              </a:spcBef>
            </a:pPr>
            <a:r>
              <a:rPr lang="en-US" altLang="en-US" dirty="0"/>
              <a:t>Ask about:</a:t>
            </a:r>
          </a:p>
          <a:p>
            <a:pPr lvl="1">
              <a:spcBef>
                <a:spcPct val="35000"/>
              </a:spcBef>
            </a:pPr>
            <a:r>
              <a:rPr lang="en-US" altLang="en-US" dirty="0"/>
              <a:t>Single location or felt throughout body?</a:t>
            </a:r>
          </a:p>
          <a:p>
            <a:pPr lvl="1">
              <a:spcBef>
                <a:spcPct val="35000"/>
              </a:spcBef>
            </a:pPr>
            <a:r>
              <a:rPr lang="en-US" altLang="en-US" dirty="0"/>
              <a:t>Visual disturbances?</a:t>
            </a:r>
          </a:p>
          <a:p>
            <a:pPr lvl="1">
              <a:spcBef>
                <a:spcPct val="35000"/>
              </a:spcBef>
            </a:pPr>
            <a:r>
              <a:rPr lang="en-US" altLang="en-US" dirty="0"/>
              <a:t>Nausea, vomiting, or abdominal cramping?</a:t>
            </a:r>
          </a:p>
          <a:p>
            <a:pPr lvl="1">
              <a:spcBef>
                <a:spcPct val="35000"/>
              </a:spcBef>
            </a:pPr>
            <a:r>
              <a:rPr lang="en-US" altLang="en-US" dirty="0"/>
              <a:t>Chest pain or shortness of breath?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1" name="Rectangle 5"/>
          <p:cNvSpPr>
            <a:spLocks noGrp="1" noChangeArrowheads="1"/>
          </p:cNvSpPr>
          <p:nvPr>
            <p:ph type="title"/>
          </p:nvPr>
        </p:nvSpPr>
        <p:spPr/>
        <p:txBody>
          <a:bodyPr/>
          <a:lstStyle/>
          <a:p>
            <a:pPr>
              <a:defRPr/>
            </a:pPr>
            <a:r>
              <a:rPr lang="en-US" dirty="0">
                <a:cs typeface="+mj-cs"/>
              </a:rPr>
              <a:t>History Taking </a:t>
            </a:r>
            <a:r>
              <a:rPr lang="en-US" sz="2000" b="0" dirty="0">
                <a:cs typeface="+mj-cs"/>
              </a:rPr>
              <a:t>(3 of 3)</a:t>
            </a:r>
          </a:p>
        </p:txBody>
      </p:sp>
      <p:sp>
        <p:nvSpPr>
          <p:cNvPr id="81923" name="Content Placeholder 2"/>
          <p:cNvSpPr>
            <a:spLocks noGrp="1"/>
          </p:cNvSpPr>
          <p:nvPr>
            <p:ph type="body" idx="1"/>
          </p:nvPr>
        </p:nvSpPr>
        <p:spPr/>
        <p:txBody>
          <a:bodyPr rIns="228600"/>
          <a:lstStyle/>
          <a:p>
            <a:pPr>
              <a:spcBef>
                <a:spcPct val="35000"/>
              </a:spcBef>
            </a:pPr>
            <a:r>
              <a:rPr lang="en-US" altLang="en-US" dirty="0"/>
              <a:t>Obtain SAMPLE history from responsive patient or family member.</a:t>
            </a:r>
          </a:p>
          <a:p>
            <a:pPr lvl="1">
              <a:spcBef>
                <a:spcPct val="35000"/>
              </a:spcBef>
            </a:pPr>
            <a:r>
              <a:rPr lang="en-US" altLang="en-US" dirty="0"/>
              <a:t>Have you had a crisis before?</a:t>
            </a:r>
          </a:p>
          <a:p>
            <a:pPr lvl="1">
              <a:spcBef>
                <a:spcPct val="35000"/>
              </a:spcBef>
            </a:pPr>
            <a:r>
              <a:rPr lang="en-US" altLang="en-US" dirty="0"/>
              <a:t>When was the last time you had a crisis?</a:t>
            </a:r>
          </a:p>
          <a:p>
            <a:pPr lvl="1">
              <a:spcBef>
                <a:spcPct val="35000"/>
              </a:spcBef>
            </a:pPr>
            <a:r>
              <a:rPr lang="en-US" altLang="en-US" dirty="0"/>
              <a:t>How did your last crisis resolve?</a:t>
            </a:r>
          </a:p>
          <a:p>
            <a:pPr lvl="1">
              <a:spcBef>
                <a:spcPct val="35000"/>
              </a:spcBef>
            </a:pPr>
            <a:r>
              <a:rPr lang="en-US" altLang="en-US" dirty="0"/>
              <a:t>Recent illness, unusual amount of activity, or stress?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1" name="Rectangle 7"/>
          <p:cNvSpPr>
            <a:spLocks noGrp="1" noChangeArrowheads="1"/>
          </p:cNvSpPr>
          <p:nvPr>
            <p:ph type="title"/>
          </p:nvPr>
        </p:nvSpPr>
        <p:spPr/>
        <p:txBody>
          <a:bodyPr/>
          <a:lstStyle/>
          <a:p>
            <a:pPr>
              <a:defRPr/>
            </a:pPr>
            <a:r>
              <a:rPr lang="en-US" dirty="0">
                <a:cs typeface="+mj-cs"/>
              </a:rPr>
              <a:t>Secondary Assessment</a:t>
            </a:r>
          </a:p>
        </p:txBody>
      </p:sp>
      <p:sp>
        <p:nvSpPr>
          <p:cNvPr id="82947" name="Content Placeholder 2"/>
          <p:cNvSpPr>
            <a:spLocks noGrp="1"/>
          </p:cNvSpPr>
          <p:nvPr>
            <p:ph type="body" idx="1"/>
          </p:nvPr>
        </p:nvSpPr>
        <p:spPr/>
        <p:txBody>
          <a:bodyPr rIns="228600"/>
          <a:lstStyle/>
          <a:p>
            <a:pPr>
              <a:spcBef>
                <a:spcPct val="35000"/>
              </a:spcBef>
            </a:pPr>
            <a:r>
              <a:rPr lang="en-US" altLang="en-US" dirty="0"/>
              <a:t>Physical examination</a:t>
            </a:r>
          </a:p>
          <a:p>
            <a:pPr lvl="1">
              <a:spcBef>
                <a:spcPct val="35000"/>
              </a:spcBef>
            </a:pPr>
            <a:r>
              <a:rPr lang="en-US" altLang="en-US" dirty="0"/>
              <a:t>Focus on major joints.</a:t>
            </a:r>
          </a:p>
          <a:p>
            <a:pPr lvl="1">
              <a:spcBef>
                <a:spcPct val="35000"/>
              </a:spcBef>
            </a:pPr>
            <a:r>
              <a:rPr lang="en-US" altLang="en-US" dirty="0"/>
              <a:t>Evaluate and document mental status using (AVPU).</a:t>
            </a:r>
          </a:p>
          <a:p>
            <a:pPr>
              <a:spcBef>
                <a:spcPct val="35000"/>
              </a:spcBef>
            </a:pPr>
            <a:r>
              <a:rPr lang="en-US" altLang="en-US" dirty="0"/>
              <a:t>Vital signs</a:t>
            </a:r>
          </a:p>
          <a:p>
            <a:pPr lvl="1">
              <a:spcBef>
                <a:spcPct val="35000"/>
              </a:spcBef>
            </a:pPr>
            <a:r>
              <a:rPr lang="en-US" altLang="en-US" dirty="0"/>
              <a:t>Obtain complete set of vital signs.</a:t>
            </a:r>
          </a:p>
          <a:p>
            <a:pPr lvl="2">
              <a:spcBef>
                <a:spcPts val="800"/>
              </a:spcBef>
            </a:pPr>
            <a:r>
              <a:rPr lang="en-US" altLang="en-US" sz="2000" dirty="0"/>
              <a:t>Look for signs of sickle cell crisis.</a:t>
            </a:r>
          </a:p>
          <a:p>
            <a:pPr lvl="2">
              <a:spcBef>
                <a:spcPts val="800"/>
              </a:spcBef>
            </a:pPr>
            <a:r>
              <a:rPr lang="en-US" altLang="en-US" sz="2000" dirty="0"/>
              <a:t>Use pulse oximeter, if available.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5" name="Rectangle 7"/>
          <p:cNvSpPr>
            <a:spLocks noGrp="1" noChangeArrowheads="1"/>
          </p:cNvSpPr>
          <p:nvPr>
            <p:ph type="title"/>
          </p:nvPr>
        </p:nvSpPr>
        <p:spPr/>
        <p:txBody>
          <a:bodyPr/>
          <a:lstStyle/>
          <a:p>
            <a:pPr>
              <a:defRPr/>
            </a:pPr>
            <a:r>
              <a:rPr lang="en-US" dirty="0">
                <a:cs typeface="+mj-cs"/>
              </a:rPr>
              <a:t>Reassessment</a:t>
            </a:r>
            <a:endParaRPr lang="en-US" sz="2800" b="0" dirty="0">
              <a:cs typeface="+mj-cs"/>
            </a:endParaRPr>
          </a:p>
        </p:txBody>
      </p:sp>
      <p:sp>
        <p:nvSpPr>
          <p:cNvPr id="83971" name="Content Placeholder 2"/>
          <p:cNvSpPr>
            <a:spLocks noGrp="1"/>
          </p:cNvSpPr>
          <p:nvPr>
            <p:ph type="body" idx="1"/>
          </p:nvPr>
        </p:nvSpPr>
        <p:spPr/>
        <p:txBody>
          <a:bodyPr rIns="228600"/>
          <a:lstStyle/>
          <a:p>
            <a:pPr>
              <a:spcBef>
                <a:spcPct val="35000"/>
              </a:spcBef>
            </a:pPr>
            <a:r>
              <a:rPr lang="en-US" altLang="en-US" dirty="0"/>
              <a:t>Reassess vital signs frequently.</a:t>
            </a:r>
          </a:p>
          <a:p>
            <a:pPr>
              <a:spcBef>
                <a:spcPct val="35000"/>
              </a:spcBef>
            </a:pPr>
            <a:r>
              <a:rPr lang="en-US" altLang="en-US" dirty="0"/>
              <a:t>Evaluate interventions.</a:t>
            </a:r>
          </a:p>
          <a:p>
            <a:pPr lvl="1">
              <a:spcBef>
                <a:spcPct val="35000"/>
              </a:spcBef>
            </a:pPr>
            <a:r>
              <a:rPr lang="en-US" altLang="en-US" dirty="0"/>
              <a:t>Adjust or change the interventions as needed. </a:t>
            </a:r>
          </a:p>
          <a:p>
            <a:pPr lvl="1">
              <a:spcBef>
                <a:spcPct val="35000"/>
              </a:spcBef>
            </a:pPr>
            <a:r>
              <a:rPr lang="en-US" altLang="en-US" dirty="0"/>
              <a:t>Document each assessment. </a:t>
            </a:r>
          </a:p>
          <a:p>
            <a:pPr>
              <a:spcBef>
                <a:spcPct val="35000"/>
              </a:spcBef>
            </a:pPr>
            <a:r>
              <a:rPr lang="en-US" altLang="en-US" dirty="0"/>
              <a:t>Communicate with hospital staff for continuity of care and document clearly.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lnSpc>
                <a:spcPct val="85000"/>
              </a:lnSpc>
              <a:defRPr/>
            </a:pPr>
            <a:r>
              <a:rPr lang="en-US" dirty="0">
                <a:cs typeface="+mj-cs"/>
              </a:rPr>
              <a:t>Emergency Medical Care for Hematologic Disorders </a:t>
            </a:r>
          </a:p>
        </p:txBody>
      </p:sp>
      <p:sp>
        <p:nvSpPr>
          <p:cNvPr id="86019" name="Content Placeholder 2"/>
          <p:cNvSpPr>
            <a:spLocks noGrp="1"/>
          </p:cNvSpPr>
          <p:nvPr>
            <p:ph type="body" idx="1"/>
          </p:nvPr>
        </p:nvSpPr>
        <p:spPr/>
        <p:txBody>
          <a:bodyPr rIns="228600"/>
          <a:lstStyle/>
          <a:p>
            <a:pPr>
              <a:spcBef>
                <a:spcPct val="35000"/>
              </a:spcBef>
            </a:pPr>
            <a:r>
              <a:rPr lang="en-US" altLang="en-US" dirty="0"/>
              <a:t>Mainly supportive and symptomatic</a:t>
            </a:r>
          </a:p>
          <a:p>
            <a:pPr>
              <a:spcBef>
                <a:spcPct val="35000"/>
              </a:spcBef>
            </a:pPr>
            <a:r>
              <a:rPr lang="en-US" altLang="en-US" dirty="0"/>
              <a:t>Patients with inadequate breathing or altered mental status:</a:t>
            </a:r>
          </a:p>
          <a:p>
            <a:pPr lvl="1">
              <a:spcBef>
                <a:spcPct val="35000"/>
              </a:spcBef>
            </a:pPr>
            <a:r>
              <a:rPr lang="en-US" altLang="en-US" dirty="0"/>
              <a:t>Administer high-flow oxygen at 12 to 15 L/min via nonrebreathing mask.</a:t>
            </a:r>
          </a:p>
          <a:p>
            <a:pPr lvl="1">
              <a:spcBef>
                <a:spcPct val="35000"/>
              </a:spcBef>
            </a:pPr>
            <a:r>
              <a:rPr lang="en-US" altLang="en-US" dirty="0"/>
              <a:t>Place in a position of comfort.</a:t>
            </a:r>
          </a:p>
          <a:p>
            <a:pPr lvl="1">
              <a:spcBef>
                <a:spcPct val="35000"/>
              </a:spcBef>
            </a:pPr>
            <a:r>
              <a:rPr lang="en-US" altLang="en-US" dirty="0"/>
              <a:t>Transport rapidly to hospital.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87043" name="Rectangle 3"/>
          <p:cNvSpPr>
            <a:spLocks noGrp="1" noChangeArrowheads="1"/>
          </p:cNvSpPr>
          <p:nvPr>
            <p:ph type="body" idx="1"/>
          </p:nvPr>
        </p:nvSpPr>
        <p:spPr/>
        <p:txBody>
          <a:bodyPr rIns="228600"/>
          <a:lstStyle/>
          <a:p>
            <a:pPr marL="457200" indent="-457200">
              <a:spcBef>
                <a:spcPct val="35000"/>
              </a:spcBef>
              <a:buFontTx/>
              <a:buAutoNum type="arabicPeriod"/>
            </a:pPr>
            <a:r>
              <a:rPr lang="en-US" altLang="en-US" dirty="0"/>
              <a:t>Type 1 diabetes is a condition in which:</a:t>
            </a:r>
          </a:p>
          <a:p>
            <a:pPr marL="1016000" lvl="1" indent="-444500">
              <a:spcBef>
                <a:spcPct val="35000"/>
              </a:spcBef>
              <a:buFontTx/>
              <a:buAutoNum type="alphaUcPeriod"/>
            </a:pPr>
            <a:r>
              <a:rPr lang="en-US" altLang="en-US" dirty="0"/>
              <a:t>too much insulin is produced.</a:t>
            </a:r>
          </a:p>
          <a:p>
            <a:pPr marL="1016000" lvl="1" indent="-444500">
              <a:spcBef>
                <a:spcPct val="35000"/>
              </a:spcBef>
              <a:buFontTx/>
              <a:buAutoNum type="alphaUcPeriod"/>
            </a:pPr>
            <a:r>
              <a:rPr lang="en-US" altLang="en-US" dirty="0"/>
              <a:t>glucose utilization is impaired. </a:t>
            </a:r>
          </a:p>
          <a:p>
            <a:pPr marL="1016000" lvl="1" indent="-444500">
              <a:spcBef>
                <a:spcPct val="35000"/>
              </a:spcBef>
              <a:buFontTx/>
              <a:buAutoNum type="alphaUcPeriod"/>
            </a:pPr>
            <a:r>
              <a:rPr lang="en-US" altLang="en-US" dirty="0"/>
              <a:t>too much glucose enters the cell.</a:t>
            </a:r>
          </a:p>
          <a:p>
            <a:pPr marL="1016000" lvl="1" indent="-444500">
              <a:spcBef>
                <a:spcPct val="35000"/>
              </a:spcBef>
              <a:buFontTx/>
              <a:buAutoNum type="alphaUcPeriod"/>
            </a:pPr>
            <a:r>
              <a:rPr lang="en-US" altLang="en-US" dirty="0"/>
              <a:t>the body does not produce glucose.</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lnSpc>
                <a:spcPct val="85000"/>
              </a:lnSpc>
              <a:defRPr/>
            </a:pPr>
            <a:r>
              <a:rPr lang="en-US" dirty="0">
                <a:cs typeface="+mj-cs"/>
              </a:rPr>
              <a:t>Anatomy and Physiology </a:t>
            </a:r>
            <a:r>
              <a:rPr lang="en-US" sz="2000" b="0" dirty="0"/>
              <a:t>(2 of 3)</a:t>
            </a:r>
            <a:endParaRPr lang="en-US" sz="2000" b="0" dirty="0">
              <a:cs typeface="+mj-cs"/>
            </a:endParaRPr>
          </a:p>
        </p:txBody>
      </p:sp>
      <p:sp>
        <p:nvSpPr>
          <p:cNvPr id="10243" name="Content Placeholder 2"/>
          <p:cNvSpPr>
            <a:spLocks noGrp="1"/>
          </p:cNvSpPr>
          <p:nvPr>
            <p:ph type="body" idx="1"/>
          </p:nvPr>
        </p:nvSpPr>
        <p:spPr/>
        <p:txBody>
          <a:bodyPr rIns="228600"/>
          <a:lstStyle/>
          <a:p>
            <a:pPr eaLnBrk="1" hangingPunct="1">
              <a:spcBef>
                <a:spcPct val="35000"/>
              </a:spcBef>
            </a:pPr>
            <a:r>
              <a:rPr lang="en-US" altLang="en-US" dirty="0"/>
              <a:t>Glucose metabolism </a:t>
            </a:r>
          </a:p>
          <a:p>
            <a:pPr lvl="1"/>
            <a:r>
              <a:rPr lang="en-US" altLang="en-US" dirty="0"/>
              <a:t>Brain needs glucose and oxygen. </a:t>
            </a:r>
          </a:p>
          <a:p>
            <a:pPr lvl="1"/>
            <a:r>
              <a:rPr lang="en-US" altLang="en-US" dirty="0"/>
              <a:t>Insulin is necessary for glucose to enter cells. </a:t>
            </a:r>
          </a:p>
          <a:p>
            <a:pPr lvl="1"/>
            <a:r>
              <a:rPr lang="en-US" altLang="en-US" dirty="0"/>
              <a:t>Without enough insulin, cells do not get fed.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88067"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Type 1 diabetes is a disease in which the pancreas fails to produce enough insulin (or produces none at all). Insulin is a hormone that promotes the uptake of sugar from the bloodstream and into the cells. Without insulin, glucose utilization is impaired because it cannot enter the cell.</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89091" name="Rectangle 3"/>
          <p:cNvSpPr>
            <a:spLocks noGrp="1" noChangeArrowheads="1"/>
          </p:cNvSpPr>
          <p:nvPr>
            <p:ph type="body" idx="1"/>
          </p:nvPr>
        </p:nvSpPr>
        <p:spPr/>
        <p:txBody>
          <a:bodyPr rIns="228600"/>
          <a:lstStyle/>
          <a:p>
            <a:pPr marL="457200" indent="-457200">
              <a:spcBef>
                <a:spcPct val="35000"/>
              </a:spcBef>
              <a:buFontTx/>
              <a:buAutoNum type="arabicPeriod"/>
            </a:pPr>
            <a:r>
              <a:rPr lang="en-US" altLang="en-US" dirty="0"/>
              <a:t>Type 1 diabetes is a condition in which:</a:t>
            </a:r>
          </a:p>
          <a:p>
            <a:pPr marL="1016000" lvl="1" indent="-444500">
              <a:spcBef>
                <a:spcPct val="35000"/>
              </a:spcBef>
              <a:buFontTx/>
              <a:buAutoNum type="alphaUcPeriod"/>
            </a:pPr>
            <a:r>
              <a:rPr lang="en-US" altLang="en-US" dirty="0"/>
              <a:t>too much insulin is produced.</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The body only produces the amount of insulin that is needed to enable glucose to enter cells.</a:t>
            </a:r>
          </a:p>
          <a:p>
            <a:pPr marL="1016000" lvl="1" indent="-444500">
              <a:spcBef>
                <a:spcPct val="35000"/>
              </a:spcBef>
              <a:buFontTx/>
              <a:buAutoNum type="alphaUcPeriod"/>
            </a:pPr>
            <a:r>
              <a:rPr lang="en-US" altLang="en-US" dirty="0"/>
              <a:t>glucose utilization is impaired.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016000" lvl="1" indent="-444500">
              <a:spcBef>
                <a:spcPct val="35000"/>
              </a:spcBef>
              <a:buFontTx/>
              <a:buAutoNum type="alphaUcPeriod" startAt="3"/>
            </a:pPr>
            <a:r>
              <a:rPr lang="en-US" altLang="en-US" dirty="0"/>
              <a:t>too much glucose enters the cell.</a:t>
            </a:r>
            <a:br>
              <a:rPr lang="en-US" altLang="en-US" dirty="0"/>
            </a:br>
            <a:r>
              <a:rPr lang="en-US" altLang="en-US" b="1" dirty="0"/>
              <a:t>Rationale: </a:t>
            </a:r>
            <a:r>
              <a:rPr lang="en-US" altLang="en-US" dirty="0">
                <a:solidFill>
                  <a:srgbClr val="F37021"/>
                </a:solidFill>
              </a:rPr>
              <a:t>An abnormally high blood glucose level is known as hyperglycemia.</a:t>
            </a:r>
          </a:p>
          <a:p>
            <a:pPr marL="1016000" lvl="1" indent="-444500">
              <a:spcBef>
                <a:spcPct val="35000"/>
              </a:spcBef>
              <a:buFontTx/>
              <a:buAutoNum type="alphaUcPeriod" startAt="3"/>
            </a:pPr>
            <a:r>
              <a:rPr lang="en-US" altLang="en-US" dirty="0"/>
              <a:t>the body does not produce glucose.</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Glucose is derived from the oral intake of carbohydrates. It is stored in different body structures and then metabolized by cells.</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91139" name="Rectangle 3"/>
          <p:cNvSpPr>
            <a:spLocks noGrp="1" noChangeArrowheads="1"/>
          </p:cNvSpPr>
          <p:nvPr>
            <p:ph type="body" idx="1"/>
          </p:nvPr>
        </p:nvSpPr>
        <p:spPr/>
        <p:txBody>
          <a:bodyPr rIns="228600"/>
          <a:lstStyle/>
          <a:p>
            <a:pPr marL="457200" indent="-457200">
              <a:spcBef>
                <a:spcPct val="35000"/>
              </a:spcBef>
              <a:buFontTx/>
              <a:buAutoNum type="arabicPeriod" startAt="2"/>
            </a:pPr>
            <a:r>
              <a:rPr lang="en-US" altLang="en-US" dirty="0"/>
              <a:t>A 45-year-old man with type 1 diabetes is found unresponsive. Which of the following questions is MOST important to ask his wife?</a:t>
            </a:r>
          </a:p>
          <a:p>
            <a:pPr marL="1016000" lvl="1" indent="-444500">
              <a:spcBef>
                <a:spcPct val="35000"/>
              </a:spcBef>
              <a:buFontTx/>
              <a:buAutoNum type="alphaUcPeriod"/>
            </a:pPr>
            <a:r>
              <a:rPr lang="ja-JP" altLang="en-US"/>
              <a:t>“</a:t>
            </a:r>
            <a:r>
              <a:rPr lang="en-US" altLang="ja-JP" dirty="0"/>
              <a:t>Did he take his insulin today?</a:t>
            </a:r>
            <a:r>
              <a:rPr lang="ja-JP" altLang="en-US"/>
              <a:t>”</a:t>
            </a:r>
            <a:endParaRPr lang="en-US" altLang="ja-JP" dirty="0"/>
          </a:p>
          <a:p>
            <a:pPr marL="1016000" lvl="1" indent="-444500">
              <a:spcBef>
                <a:spcPct val="35000"/>
              </a:spcBef>
              <a:buFontTx/>
              <a:buAutoNum type="alphaUcPeriod"/>
            </a:pPr>
            <a:r>
              <a:rPr lang="ja-JP" altLang="en-US"/>
              <a:t>“</a:t>
            </a:r>
            <a:r>
              <a:rPr lang="en-US" altLang="ja-JP" dirty="0"/>
              <a:t>How long has he been a diabetic?</a:t>
            </a:r>
            <a:r>
              <a:rPr lang="ja-JP" altLang="en-US"/>
              <a:t>”</a:t>
            </a:r>
            <a:endParaRPr lang="en-US" altLang="ja-JP" dirty="0"/>
          </a:p>
          <a:p>
            <a:pPr marL="1016000" lvl="1" indent="-444500">
              <a:spcBef>
                <a:spcPct val="35000"/>
              </a:spcBef>
              <a:buFontTx/>
              <a:buAutoNum type="alphaUcPeriod"/>
            </a:pPr>
            <a:r>
              <a:rPr lang="ja-JP" altLang="en-US"/>
              <a:t>“</a:t>
            </a:r>
            <a:r>
              <a:rPr lang="en-US" altLang="ja-JP" dirty="0"/>
              <a:t>Has he seen his physician recently?</a:t>
            </a:r>
            <a:r>
              <a:rPr lang="ja-JP" altLang="en-US"/>
              <a:t>”</a:t>
            </a:r>
            <a:endParaRPr lang="en-US" altLang="ja-JP" dirty="0"/>
          </a:p>
          <a:p>
            <a:pPr marL="1016000" lvl="1" indent="-444500">
              <a:spcBef>
                <a:spcPct val="35000"/>
              </a:spcBef>
              <a:buFontTx/>
              <a:buAutoNum type="alphaUcPeriod"/>
            </a:pPr>
            <a:r>
              <a:rPr lang="ja-JP" altLang="en-US"/>
              <a:t>“</a:t>
            </a:r>
            <a:r>
              <a:rPr lang="en-US" altLang="ja-JP" dirty="0"/>
              <a:t>What kind of insulin does he take?</a:t>
            </a:r>
            <a:r>
              <a:rPr lang="ja-JP" altLang="en-US"/>
              <a:t>”</a:t>
            </a:r>
            <a:endParaRPr lang="en-US" altLang="en-US" dirty="0"/>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92163"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A</a:t>
            </a:r>
          </a:p>
          <a:p>
            <a:pPr marL="0" indent="0">
              <a:spcBef>
                <a:spcPct val="35000"/>
              </a:spcBef>
              <a:buFontTx/>
              <a:buNone/>
            </a:pPr>
            <a:r>
              <a:rPr lang="en-US" altLang="en-US" b="1" dirty="0"/>
              <a:t>Rationale: </a:t>
            </a:r>
            <a:r>
              <a:rPr lang="en-US" altLang="en-US" dirty="0"/>
              <a:t>All of these questions are important to ask the spouse of an unconscious diabetic. However, it is critical to ask if the patient took his insulin. This will help you differentiate hypoglycemic crisis from hyperglycemic crisis. For example, if the patient took his insulin and did not eat, or accidentally took too much insulin, you should suspect hypoglycemic crisis. If the patient did not take his insulin, you should suspect hyperglycemic crisis. </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93187" name="Rectangle 3"/>
          <p:cNvSpPr>
            <a:spLocks noGrp="1" noChangeArrowheads="1"/>
          </p:cNvSpPr>
          <p:nvPr>
            <p:ph type="body" idx="1"/>
          </p:nvPr>
        </p:nvSpPr>
        <p:spPr/>
        <p:txBody>
          <a:bodyPr rIns="228600"/>
          <a:lstStyle/>
          <a:p>
            <a:pPr marL="457200" indent="-457200">
              <a:spcBef>
                <a:spcPct val="35000"/>
              </a:spcBef>
              <a:buFontTx/>
              <a:buAutoNum type="arabicPeriod" startAt="2"/>
            </a:pPr>
            <a:r>
              <a:rPr lang="en-US" altLang="en-US" dirty="0"/>
              <a:t>A 45-year-old man with type 1 diabetes is found unresponsive. Which of the following questions is MOST important to ask his wife?</a:t>
            </a:r>
          </a:p>
          <a:p>
            <a:pPr marL="1016000" lvl="1" indent="-444500">
              <a:spcBef>
                <a:spcPct val="35000"/>
              </a:spcBef>
              <a:buFontTx/>
              <a:buAutoNum type="alphaUcPeriod"/>
            </a:pPr>
            <a:r>
              <a:rPr lang="ja-JP" altLang="en-US" dirty="0"/>
              <a:t>“</a:t>
            </a:r>
            <a:r>
              <a:rPr lang="en-US" altLang="ja-JP" dirty="0"/>
              <a:t>Did he take his insulin today?</a:t>
            </a:r>
            <a:r>
              <a:rPr lang="ja-JP" altLang="en-US" dirty="0"/>
              <a:t>”</a:t>
            </a:r>
            <a:br>
              <a:rPr lang="en-US" altLang="ja-JP" dirty="0"/>
            </a:br>
            <a:r>
              <a:rPr lang="en-US" altLang="ja-JP" b="1" dirty="0"/>
              <a:t>Rationale:</a:t>
            </a:r>
            <a:r>
              <a:rPr lang="en-US" altLang="ja-JP" b="1" dirty="0">
                <a:solidFill>
                  <a:srgbClr val="000000"/>
                </a:solidFill>
              </a:rPr>
              <a:t> </a:t>
            </a:r>
            <a:r>
              <a:rPr lang="en-US" altLang="ja-JP" dirty="0">
                <a:solidFill>
                  <a:srgbClr val="F37021"/>
                </a:solidFill>
              </a:rPr>
              <a:t>Correct answer</a:t>
            </a:r>
          </a:p>
          <a:p>
            <a:pPr marL="1016000" lvl="1" indent="-444500">
              <a:spcBef>
                <a:spcPct val="35000"/>
              </a:spcBef>
              <a:buFontTx/>
              <a:buAutoNum type="alphaUcPeriod"/>
            </a:pPr>
            <a:r>
              <a:rPr lang="ja-JP" altLang="en-US" dirty="0"/>
              <a:t>“</a:t>
            </a:r>
            <a:r>
              <a:rPr lang="en-US" altLang="ja-JP" dirty="0"/>
              <a:t>How long has he been a diabetic?</a:t>
            </a:r>
            <a:r>
              <a:rPr lang="ja-JP" altLang="en-US" dirty="0"/>
              <a:t>”</a:t>
            </a:r>
            <a:br>
              <a:rPr lang="en-US" altLang="ja-JP" dirty="0"/>
            </a:br>
            <a:r>
              <a:rPr lang="en-US" altLang="ja-JP" b="1" dirty="0"/>
              <a:t>Rationale:</a:t>
            </a:r>
            <a:r>
              <a:rPr lang="en-US" altLang="ja-JP" b="1" dirty="0">
                <a:solidFill>
                  <a:srgbClr val="000000"/>
                </a:solidFill>
              </a:rPr>
              <a:t> </a:t>
            </a:r>
            <a:r>
              <a:rPr lang="en-US" altLang="ja-JP" dirty="0">
                <a:solidFill>
                  <a:srgbClr val="F37021"/>
                </a:solidFill>
              </a:rPr>
              <a:t>This is useful SAMPLE history information.</a:t>
            </a:r>
          </a:p>
          <a:p>
            <a:pPr marL="1016000" lvl="1" indent="-444500">
              <a:spcBef>
                <a:spcPct val="35000"/>
              </a:spcBef>
              <a:buFontTx/>
              <a:buAutoNum type="alphaUcPeriod" startAt="3"/>
            </a:pPr>
            <a:r>
              <a:rPr lang="ja-JP" altLang="en-US" dirty="0"/>
              <a:t>“</a:t>
            </a:r>
            <a:r>
              <a:rPr lang="en-US" altLang="ja-JP" dirty="0"/>
              <a:t>Has he seen his physician recently?</a:t>
            </a:r>
            <a:r>
              <a:rPr lang="ja-JP" altLang="en-US" dirty="0"/>
              <a:t>”</a:t>
            </a:r>
            <a:br>
              <a:rPr lang="en-US" altLang="ja-JP" dirty="0"/>
            </a:br>
            <a:r>
              <a:rPr lang="en-US" altLang="ja-JP" b="1" dirty="0"/>
              <a:t>Rationale:</a:t>
            </a:r>
            <a:r>
              <a:rPr lang="en-US" altLang="ja-JP" b="1" dirty="0">
                <a:solidFill>
                  <a:srgbClr val="000000"/>
                </a:solidFill>
              </a:rPr>
              <a:t> </a:t>
            </a:r>
            <a:r>
              <a:rPr lang="en-US" altLang="ja-JP" dirty="0">
                <a:solidFill>
                  <a:srgbClr val="F37021"/>
                </a:solidFill>
              </a:rPr>
              <a:t>This is also important SAMPLE history information.</a:t>
            </a:r>
          </a:p>
          <a:p>
            <a:pPr marL="1016000" lvl="1" indent="-444500">
              <a:spcBef>
                <a:spcPct val="35000"/>
              </a:spcBef>
              <a:buFontTx/>
              <a:buAutoNum type="alphaUcPeriod" startAt="3"/>
            </a:pPr>
            <a:r>
              <a:rPr lang="ja-JP" altLang="en-US" dirty="0"/>
              <a:t>“</a:t>
            </a:r>
            <a:r>
              <a:rPr lang="en-US" altLang="ja-JP" dirty="0"/>
              <a:t>What kind of insulin does he take?</a:t>
            </a:r>
            <a:r>
              <a:rPr lang="ja-JP" altLang="en-US" dirty="0"/>
              <a:t>”</a:t>
            </a:r>
            <a:br>
              <a:rPr lang="en-US" altLang="ja-JP" dirty="0"/>
            </a:br>
            <a:r>
              <a:rPr lang="en-US" altLang="ja-JP" b="1" dirty="0"/>
              <a:t>Rationale:</a:t>
            </a:r>
            <a:r>
              <a:rPr lang="en-US" altLang="ja-JP" b="1" dirty="0">
                <a:solidFill>
                  <a:srgbClr val="000000"/>
                </a:solidFill>
              </a:rPr>
              <a:t> </a:t>
            </a:r>
            <a:r>
              <a:rPr lang="en-US" altLang="ja-JP" dirty="0">
                <a:solidFill>
                  <a:srgbClr val="F37021"/>
                </a:solidFill>
              </a:rPr>
              <a:t>This provides important information about a patient</a:t>
            </a:r>
            <a:r>
              <a:rPr lang="ja-JP" altLang="en-US" dirty="0">
                <a:solidFill>
                  <a:srgbClr val="F37021"/>
                </a:solidFill>
              </a:rPr>
              <a:t>’</a:t>
            </a:r>
            <a:r>
              <a:rPr lang="en-US" altLang="ja-JP" dirty="0">
                <a:solidFill>
                  <a:srgbClr val="F37021"/>
                </a:solidFill>
              </a:rPr>
              <a:t>s medications.</a:t>
            </a:r>
            <a:endParaRPr lang="en-US" altLang="en-US" dirty="0">
              <a:solidFill>
                <a:srgbClr val="F37021"/>
              </a:solidFill>
            </a:endParaRP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95235" name="Rectangle 3"/>
          <p:cNvSpPr>
            <a:spLocks noGrp="1" noChangeArrowheads="1"/>
          </p:cNvSpPr>
          <p:nvPr>
            <p:ph type="body" idx="1"/>
          </p:nvPr>
        </p:nvSpPr>
        <p:spPr/>
        <p:txBody>
          <a:bodyPr rIns="228600"/>
          <a:lstStyle/>
          <a:p>
            <a:pPr marL="457200" indent="-457200">
              <a:spcBef>
                <a:spcPct val="35000"/>
              </a:spcBef>
              <a:buFontTx/>
              <a:buAutoNum type="arabicPeriod" startAt="3"/>
            </a:pPr>
            <a:r>
              <a:rPr lang="en-US" altLang="en-US" dirty="0"/>
              <a:t>A diabetic patient presents with a blood glucose level of 310 mg/dL and severe dehydration. The patient</a:t>
            </a:r>
            <a:r>
              <a:rPr lang="ja-JP" altLang="en-US" dirty="0"/>
              <a:t>’</a:t>
            </a:r>
            <a:r>
              <a:rPr lang="en-US" altLang="ja-JP" dirty="0"/>
              <a:t>s dehydration is the result of:</a:t>
            </a:r>
          </a:p>
          <a:p>
            <a:pPr marL="1016000" lvl="1" indent="-444500">
              <a:spcBef>
                <a:spcPts val="800"/>
              </a:spcBef>
              <a:buFontTx/>
              <a:buAutoNum type="alphaUcPeriod"/>
            </a:pPr>
            <a:r>
              <a:rPr lang="en-US" altLang="en-US" dirty="0"/>
              <a:t>excretion of glucose and water from the kidneys.</a:t>
            </a:r>
          </a:p>
          <a:p>
            <a:pPr marL="1016000" lvl="1" indent="-444500">
              <a:spcBef>
                <a:spcPts val="800"/>
              </a:spcBef>
              <a:buFontTx/>
              <a:buAutoNum type="alphaUcPeriod"/>
            </a:pPr>
            <a:r>
              <a:rPr lang="en-US" altLang="en-US" dirty="0"/>
              <a:t>a deficiency of insulin that causes internal fluid loss.</a:t>
            </a:r>
          </a:p>
          <a:p>
            <a:pPr marL="1016000" lvl="1" indent="-444500">
              <a:spcBef>
                <a:spcPts val="800"/>
              </a:spcBef>
              <a:buFontTx/>
              <a:buAutoNum type="alphaUcPeriod"/>
            </a:pPr>
            <a:r>
              <a:rPr lang="en-US" altLang="en-US" dirty="0"/>
              <a:t>an infection that often accompanies hyperglycemia.</a:t>
            </a:r>
          </a:p>
          <a:p>
            <a:pPr marL="1016000" lvl="1" indent="-444500">
              <a:spcBef>
                <a:spcPts val="800"/>
              </a:spcBef>
              <a:buFontTx/>
              <a:buAutoNum type="alphaUcPeriod"/>
            </a:pPr>
            <a:r>
              <a:rPr lang="en-US" altLang="en-US" dirty="0"/>
              <a:t>an inability to produce energy because of insulin depletion. </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96259"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A</a:t>
            </a:r>
          </a:p>
          <a:p>
            <a:pPr marL="0" indent="0">
              <a:spcBef>
                <a:spcPct val="35000"/>
              </a:spcBef>
              <a:buFontTx/>
              <a:buNone/>
            </a:pPr>
            <a:r>
              <a:rPr lang="en-US" altLang="en-US" b="1" dirty="0"/>
              <a:t>Rationale: </a:t>
            </a:r>
            <a:r>
              <a:rPr lang="en-US" altLang="en-US" dirty="0"/>
              <a:t>In severe hyperglycemia, the kidneys excrete excess glucose from the body. This process requires a large amount of water to accomplish; therefore, water is excreted with the glucose, resulting in dehydration. </a:t>
            </a: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97283" name="Rectangle 3"/>
          <p:cNvSpPr>
            <a:spLocks noGrp="1" noChangeArrowheads="1"/>
          </p:cNvSpPr>
          <p:nvPr>
            <p:ph type="body" idx="1"/>
          </p:nvPr>
        </p:nvSpPr>
        <p:spPr/>
        <p:txBody>
          <a:bodyPr rIns="228600"/>
          <a:lstStyle/>
          <a:p>
            <a:pPr marL="457200" indent="-457200">
              <a:spcBef>
                <a:spcPct val="35000"/>
              </a:spcBef>
              <a:buFontTx/>
              <a:buAutoNum type="arabicPeriod" startAt="3"/>
            </a:pPr>
            <a:r>
              <a:rPr lang="en-US" altLang="en-US" dirty="0"/>
              <a:t>A diabetic patient presents with a blood glucose level of 310 mg/dL and severe dehydration. The patient</a:t>
            </a:r>
            <a:r>
              <a:rPr lang="ja-JP" altLang="en-US" dirty="0"/>
              <a:t>’</a:t>
            </a:r>
            <a:r>
              <a:rPr lang="en-US" altLang="ja-JP" dirty="0"/>
              <a:t>s dehydration is the result of:</a:t>
            </a:r>
          </a:p>
          <a:p>
            <a:pPr marL="1016000" lvl="1" indent="-444500">
              <a:spcBef>
                <a:spcPct val="35000"/>
              </a:spcBef>
              <a:buFontTx/>
              <a:buAutoNum type="alphaUcPeriod"/>
            </a:pPr>
            <a:r>
              <a:rPr lang="en-US" altLang="en-US" dirty="0"/>
              <a:t>excretion of glucose and water from the kidneys.</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016000" lvl="1" indent="-444500">
              <a:spcBef>
                <a:spcPct val="35000"/>
              </a:spcBef>
              <a:buFontTx/>
              <a:buAutoNum type="alphaUcPeriod"/>
            </a:pPr>
            <a:r>
              <a:rPr lang="en-US" altLang="en-US" dirty="0"/>
              <a:t>a deficiency of insulin that causes internal fluid loss.</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A lack of insulin will cause the glucose level to rise, and it is the glucose that causes the fluid loss.</a:t>
            </a:r>
          </a:p>
          <a:p>
            <a:pPr marL="1016000" lvl="1" indent="-444500">
              <a:spcBef>
                <a:spcPct val="35000"/>
              </a:spcBef>
              <a:buFontTx/>
              <a:buAutoNum type="alphaUcPeriod"/>
            </a:pPr>
            <a:r>
              <a:rPr lang="en-US" altLang="en-US" dirty="0"/>
              <a:t>an infection that often accompanies hyperglycemia.</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An infection is an invasion of the body by an organism</a:t>
            </a:r>
            <a:r>
              <a:rPr lang="en-US" altLang="en-US" dirty="0">
                <a:solidFill>
                  <a:srgbClr val="F37021"/>
                </a:solidFill>
                <a:ea typeface="MS PGothic" charset="-128"/>
              </a:rPr>
              <a:t>—</a:t>
            </a:r>
            <a:r>
              <a:rPr lang="en-US" altLang="en-US" dirty="0">
                <a:solidFill>
                  <a:srgbClr val="F37021"/>
                </a:solidFill>
              </a:rPr>
              <a:t>glucose is not a foreign element.</a:t>
            </a:r>
          </a:p>
          <a:p>
            <a:pPr marL="1016000" lvl="1" indent="-444500">
              <a:spcBef>
                <a:spcPct val="35000"/>
              </a:spcBef>
              <a:buFontTx/>
              <a:buAutoNum type="alphaUcPeriod"/>
            </a:pPr>
            <a:r>
              <a:rPr lang="en-US" altLang="en-US" dirty="0"/>
              <a:t>an inability to produce energy because of insulin depletion.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A body</a:t>
            </a:r>
            <a:r>
              <a:rPr lang="ja-JP" altLang="en-US" dirty="0">
                <a:solidFill>
                  <a:srgbClr val="F37021"/>
                </a:solidFill>
              </a:rPr>
              <a:t>’</a:t>
            </a:r>
            <a:r>
              <a:rPr lang="en-US" altLang="ja-JP" dirty="0">
                <a:solidFill>
                  <a:srgbClr val="F37021"/>
                </a:solidFill>
              </a:rPr>
              <a:t>s inability to metabolize glucose does not cause a fever.</a:t>
            </a:r>
            <a:endParaRPr lang="en-US" altLang="en-US" dirty="0">
              <a:solidFill>
                <a:srgbClr val="F37021"/>
              </a:solidFill>
            </a:endParaRP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1379" name="Rectangle 3"/>
          <p:cNvSpPr>
            <a:spLocks noGrp="1" noChangeArrowheads="1"/>
          </p:cNvSpPr>
          <p:nvPr>
            <p:ph type="body" idx="1"/>
          </p:nvPr>
        </p:nvSpPr>
        <p:spPr/>
        <p:txBody>
          <a:bodyPr rIns="228600"/>
          <a:lstStyle/>
          <a:p>
            <a:pPr marL="457200" indent="-457200">
              <a:spcBef>
                <a:spcPct val="35000"/>
              </a:spcBef>
              <a:buFontTx/>
              <a:buAutoNum type="arabicPeriod" startAt="4"/>
            </a:pPr>
            <a:r>
              <a:rPr lang="en-US" altLang="en-US" dirty="0"/>
              <a:t>Which combination of factors would MOST likely cause a hypoglycemic crisis in a diabetic patient?</a:t>
            </a:r>
          </a:p>
          <a:p>
            <a:pPr marL="1016000" lvl="1" indent="-444500">
              <a:spcBef>
                <a:spcPct val="35000"/>
              </a:spcBef>
              <a:buFontTx/>
              <a:buAutoNum type="alphaUcPeriod"/>
            </a:pPr>
            <a:r>
              <a:rPr lang="en-US" altLang="en-US" dirty="0"/>
              <a:t>Eating a meal and taking insulin</a:t>
            </a:r>
          </a:p>
          <a:p>
            <a:pPr marL="1016000" lvl="1" indent="-444500">
              <a:spcBef>
                <a:spcPct val="35000"/>
              </a:spcBef>
              <a:buFontTx/>
              <a:buAutoNum type="alphaUcPeriod"/>
            </a:pPr>
            <a:r>
              <a:rPr lang="en-US" altLang="en-US" dirty="0"/>
              <a:t>Skipping a meal and taking insulin</a:t>
            </a:r>
          </a:p>
          <a:p>
            <a:pPr marL="1016000" lvl="1" indent="-444500">
              <a:spcBef>
                <a:spcPct val="35000"/>
              </a:spcBef>
              <a:buFontTx/>
              <a:buAutoNum type="alphaUcPeriod"/>
            </a:pPr>
            <a:r>
              <a:rPr lang="en-US" altLang="en-US" dirty="0"/>
              <a:t>Eating a meal and not taking insulin</a:t>
            </a:r>
          </a:p>
          <a:p>
            <a:pPr marL="1016000" lvl="1" indent="-444500">
              <a:spcBef>
                <a:spcPct val="35000"/>
              </a:spcBef>
              <a:buFontTx/>
              <a:buAutoNum type="alphaUcPeriod"/>
            </a:pPr>
            <a:r>
              <a:rPr lang="en-US" altLang="en-US" dirty="0"/>
              <a:t>Skipping a meal and not taking insulin</a:t>
            </a: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2403"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The combination that would most likely cause a hypoglycemic crisis is skipping a meal and taking insulin. The patient will use up all available glucose in the bloodstream and become hypoglycemic. Left untreated, hypoglycemic crisis may cause permanent brain damage or even death.</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lnSpc>
                <a:spcPct val="85000"/>
              </a:lnSpc>
              <a:defRPr/>
            </a:pPr>
            <a:r>
              <a:rPr lang="en-US" dirty="0">
                <a:cs typeface="+mj-cs"/>
              </a:rPr>
              <a:t>Anatomy and Physiology </a:t>
            </a:r>
            <a:r>
              <a:rPr lang="en-US" sz="2000" b="0" dirty="0"/>
              <a:t>(3 of 3)</a:t>
            </a:r>
            <a:endParaRPr lang="en-US" sz="2000" b="0" dirty="0">
              <a:cs typeface="+mj-cs"/>
            </a:endParaRPr>
          </a:p>
        </p:txBody>
      </p:sp>
      <p:sp>
        <p:nvSpPr>
          <p:cNvPr id="11267" name="Content Placeholder 2"/>
          <p:cNvSpPr>
            <a:spLocks noGrp="1"/>
          </p:cNvSpPr>
          <p:nvPr>
            <p:ph type="body" idx="1"/>
          </p:nvPr>
        </p:nvSpPr>
        <p:spPr/>
        <p:txBody>
          <a:bodyPr rIns="228600"/>
          <a:lstStyle/>
          <a:p>
            <a:pPr eaLnBrk="1" hangingPunct="1">
              <a:spcBef>
                <a:spcPct val="35000"/>
              </a:spcBef>
            </a:pPr>
            <a:r>
              <a:rPr lang="en-US" altLang="en-US" dirty="0"/>
              <a:t>Glucose metabolism (cont’d)</a:t>
            </a:r>
          </a:p>
          <a:p>
            <a:pPr lvl="1"/>
            <a:r>
              <a:rPr lang="en-US" altLang="en-US" dirty="0"/>
              <a:t>The pancreas produces and stores glucagon and insulin.</a:t>
            </a:r>
          </a:p>
          <a:p>
            <a:pPr lvl="1"/>
            <a:r>
              <a:rPr lang="en-US" altLang="en-US" dirty="0"/>
              <a:t>In the pancreas, islets of Langerhans have alpha and beta cells. </a:t>
            </a:r>
          </a:p>
          <a:p>
            <a:pPr lvl="2"/>
            <a:r>
              <a:rPr lang="en-US" altLang="en-US" sz="2000" dirty="0"/>
              <a:t>Alpha cells produce glucagon.</a:t>
            </a:r>
          </a:p>
          <a:p>
            <a:pPr lvl="2"/>
            <a:r>
              <a:rPr lang="en-US" altLang="en-US" sz="2000" dirty="0"/>
              <a:t>Beta cells produce insulin.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03427" name="Rectangle 3"/>
          <p:cNvSpPr>
            <a:spLocks noGrp="1" noChangeArrowheads="1"/>
          </p:cNvSpPr>
          <p:nvPr>
            <p:ph type="body" idx="1"/>
          </p:nvPr>
        </p:nvSpPr>
        <p:spPr/>
        <p:txBody>
          <a:bodyPr rIns="228600"/>
          <a:lstStyle/>
          <a:p>
            <a:pPr marL="457200" indent="-457200">
              <a:spcBef>
                <a:spcPct val="35000"/>
              </a:spcBef>
              <a:buFontTx/>
              <a:buAutoNum type="arabicPeriod" startAt="4"/>
            </a:pPr>
            <a:r>
              <a:rPr lang="en-US" altLang="en-US" dirty="0"/>
              <a:t>Which combination of factors would MOST likely cause a hypoglycemic crisis in a diabetic patient?</a:t>
            </a:r>
          </a:p>
          <a:p>
            <a:pPr marL="1016000" lvl="1" indent="-444500">
              <a:spcBef>
                <a:spcPct val="35000"/>
              </a:spcBef>
              <a:buFontTx/>
              <a:buAutoNum type="alphaUcPeriod"/>
            </a:pPr>
            <a:r>
              <a:rPr lang="en-US" altLang="en-US" dirty="0"/>
              <a:t>Eating a meal and taking insulin</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process will maintain the body</a:t>
            </a:r>
            <a:r>
              <a:rPr lang="ja-JP" altLang="en-US" dirty="0">
                <a:solidFill>
                  <a:srgbClr val="F37021"/>
                </a:solidFill>
              </a:rPr>
              <a:t>’</a:t>
            </a:r>
            <a:r>
              <a:rPr lang="en-US" altLang="ja-JP" dirty="0">
                <a:solidFill>
                  <a:srgbClr val="F37021"/>
                </a:solidFill>
              </a:rPr>
              <a:t>s glucose level.</a:t>
            </a:r>
          </a:p>
          <a:p>
            <a:pPr marL="1016000" lvl="1" indent="-444500">
              <a:spcBef>
                <a:spcPct val="35000"/>
              </a:spcBef>
              <a:buFontTx/>
              <a:buAutoNum type="alphaUcPeriod"/>
            </a:pPr>
            <a:r>
              <a:rPr lang="en-US" altLang="en-US" dirty="0"/>
              <a:t>Skipping a meal and taking insulin</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016000" lvl="1" indent="-444500">
              <a:spcBef>
                <a:spcPct val="35000"/>
              </a:spcBef>
              <a:buFontTx/>
              <a:buAutoNum type="alphaUcPeriod" startAt="3"/>
            </a:pPr>
            <a:r>
              <a:rPr lang="en-US" altLang="en-US" dirty="0"/>
              <a:t>Eating a meal and not taking insulin</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Eating will cause the glucose levels to rise.</a:t>
            </a:r>
          </a:p>
          <a:p>
            <a:pPr marL="1016000" lvl="1" indent="-444500">
              <a:spcBef>
                <a:spcPct val="35000"/>
              </a:spcBef>
              <a:buFontTx/>
              <a:buAutoNum type="alphaUcPeriod" startAt="3"/>
            </a:pPr>
            <a:r>
              <a:rPr lang="en-US" altLang="en-US" dirty="0"/>
              <a:t>Skipping a meal and not taking insulin</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Glucose levels should remain the same but may be influenced by the patient</a:t>
            </a:r>
            <a:r>
              <a:rPr lang="ja-JP" altLang="en-US" dirty="0">
                <a:solidFill>
                  <a:srgbClr val="F37021"/>
                </a:solidFill>
              </a:rPr>
              <a:t>’</a:t>
            </a:r>
            <a:r>
              <a:rPr lang="en-US" altLang="ja-JP" dirty="0">
                <a:solidFill>
                  <a:srgbClr val="F37021"/>
                </a:solidFill>
              </a:rPr>
              <a:t>s metabolic rate or physical activities. This does not cause a hypoglycemic crisis.</a:t>
            </a:r>
            <a:endParaRPr lang="en-US" altLang="en-US" dirty="0">
              <a:solidFill>
                <a:srgbClr val="F37021"/>
              </a:solidFill>
            </a:endParaRP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5475" name="Rectangle 3"/>
          <p:cNvSpPr>
            <a:spLocks noGrp="1" noChangeArrowheads="1"/>
          </p:cNvSpPr>
          <p:nvPr>
            <p:ph type="body" idx="1"/>
          </p:nvPr>
        </p:nvSpPr>
        <p:spPr/>
        <p:txBody>
          <a:bodyPr rIns="228600"/>
          <a:lstStyle/>
          <a:p>
            <a:pPr marL="457200" indent="-457200">
              <a:spcBef>
                <a:spcPct val="35000"/>
              </a:spcBef>
              <a:buFontTx/>
              <a:buAutoNum type="arabicPeriod" startAt="5"/>
            </a:pPr>
            <a:r>
              <a:rPr lang="en-US" altLang="en-US" dirty="0"/>
              <a:t>A 19-year-old diabetic male was found unresponsive on the couch by his roommate. After confirming that the patient is unresponsive, you should:</a:t>
            </a:r>
          </a:p>
          <a:p>
            <a:pPr marL="1016000" lvl="1" indent="-444500">
              <a:spcBef>
                <a:spcPct val="35000"/>
              </a:spcBef>
              <a:buFontTx/>
              <a:buAutoNum type="alphaUcPeriod"/>
            </a:pPr>
            <a:r>
              <a:rPr lang="en-US" altLang="en-US" dirty="0"/>
              <a:t>suction his oropharynx. </a:t>
            </a:r>
          </a:p>
          <a:p>
            <a:pPr marL="1016000" lvl="1" indent="-444500">
              <a:spcBef>
                <a:spcPct val="35000"/>
              </a:spcBef>
              <a:buFontTx/>
              <a:buAutoNum type="alphaUcPeriod"/>
            </a:pPr>
            <a:r>
              <a:rPr lang="en-US" altLang="en-US" dirty="0"/>
              <a:t>manually open his airway. </a:t>
            </a:r>
          </a:p>
          <a:p>
            <a:pPr marL="1016000" lvl="1" indent="-444500">
              <a:spcBef>
                <a:spcPct val="35000"/>
              </a:spcBef>
              <a:buFontTx/>
              <a:buAutoNum type="alphaUcPeriod"/>
            </a:pPr>
            <a:r>
              <a:rPr lang="en-US" altLang="en-US" dirty="0"/>
              <a:t>administer high-flow oxygen.</a:t>
            </a:r>
          </a:p>
          <a:p>
            <a:pPr marL="1016000" lvl="1" indent="-444500">
              <a:spcBef>
                <a:spcPct val="35000"/>
              </a:spcBef>
              <a:buFontTx/>
              <a:buAutoNum type="alphaUcPeriod"/>
            </a:pPr>
            <a:r>
              <a:rPr lang="en-US" altLang="en-US" dirty="0"/>
              <a:t>begin assisting his ventilations. </a:t>
            </a: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6499"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Immediately after determining that a patient is unresponsive, your first action should be to manually open his or her airway (eg, head tilt–chin lift, jaw-thrust). Use suction as needed to clear secretions from the patient</a:t>
            </a:r>
            <a:r>
              <a:rPr lang="ja-JP" altLang="en-US" dirty="0"/>
              <a:t>’</a:t>
            </a:r>
            <a:r>
              <a:rPr lang="en-US" altLang="ja-JP" dirty="0"/>
              <a:t>s mouth. After manually opening the airway and ensuring it is clear of obstructions, insert a nasal airway adjunct and then assess the patient</a:t>
            </a:r>
            <a:r>
              <a:rPr lang="ja-JP" altLang="en-US" dirty="0"/>
              <a:t>’</a:t>
            </a:r>
            <a:r>
              <a:rPr lang="en-US" altLang="ja-JP" dirty="0"/>
              <a:t>s breathing. </a:t>
            </a:r>
            <a:endParaRPr lang="en-US" altLang="en-US" dirty="0"/>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07523" name="Rectangle 3"/>
          <p:cNvSpPr>
            <a:spLocks noGrp="1" noChangeArrowheads="1"/>
          </p:cNvSpPr>
          <p:nvPr>
            <p:ph type="body" idx="1"/>
          </p:nvPr>
        </p:nvSpPr>
        <p:spPr/>
        <p:txBody>
          <a:bodyPr rIns="228600"/>
          <a:lstStyle/>
          <a:p>
            <a:pPr marL="457200" indent="-457200">
              <a:spcBef>
                <a:spcPct val="35000"/>
              </a:spcBef>
              <a:buFontTx/>
              <a:buAutoNum type="arabicPeriod" startAt="5"/>
            </a:pPr>
            <a:r>
              <a:rPr lang="en-US" altLang="en-US" dirty="0"/>
              <a:t>A 19-year-old diabetic male was found unresponsive on the couch by his roommate. After confirming that the patient is unresponsive, you should:</a:t>
            </a:r>
          </a:p>
          <a:p>
            <a:pPr marL="1016000" lvl="1" indent="-444500">
              <a:spcBef>
                <a:spcPct val="35000"/>
              </a:spcBef>
              <a:buFontTx/>
              <a:buAutoNum type="alphaUcPeriod"/>
            </a:pPr>
            <a:r>
              <a:rPr lang="en-US" altLang="en-US" dirty="0"/>
              <a:t>suction his oropharynx.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After opening the airway, suction as needed to remove any secretions.</a:t>
            </a:r>
          </a:p>
          <a:p>
            <a:pPr marL="1016000" lvl="1" indent="-444500">
              <a:spcBef>
                <a:spcPct val="35000"/>
              </a:spcBef>
              <a:buFontTx/>
              <a:buAutoNum type="alphaUcPeriod"/>
            </a:pPr>
            <a:r>
              <a:rPr lang="en-US" altLang="en-US" dirty="0"/>
              <a:t>manually open his airway.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016000" lvl="1" indent="-444500">
              <a:spcBef>
                <a:spcPct val="35000"/>
              </a:spcBef>
              <a:buFontTx/>
              <a:buAutoNum type="alphaUcPeriod" startAt="3"/>
            </a:pPr>
            <a:r>
              <a:rPr lang="en-US" altLang="en-US" dirty="0"/>
              <a:t>administer high-flow oxygen.</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After opening the airway, provide oxygen only as indicated clinically</a:t>
            </a:r>
            <a:r>
              <a:rPr lang="en-US" altLang="ja-JP" dirty="0">
                <a:solidFill>
                  <a:srgbClr val="F37021"/>
                </a:solidFill>
              </a:rPr>
              <a:t>.</a:t>
            </a:r>
          </a:p>
          <a:p>
            <a:pPr marL="1016000" lvl="1" indent="-444500">
              <a:spcBef>
                <a:spcPct val="35000"/>
              </a:spcBef>
              <a:buFontTx/>
              <a:buAutoNum type="alphaUcPeriod" startAt="3"/>
            </a:pPr>
            <a:r>
              <a:rPr lang="en-US" altLang="en-US" dirty="0"/>
              <a:t>begin assisting his ventilations.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After opening the airway, assist with ventilations if the patient</a:t>
            </a:r>
            <a:r>
              <a:rPr lang="ja-JP" altLang="en-US" dirty="0">
                <a:solidFill>
                  <a:srgbClr val="F37021"/>
                </a:solidFill>
              </a:rPr>
              <a:t>’</a:t>
            </a:r>
            <a:r>
              <a:rPr lang="en-US" altLang="ja-JP" dirty="0">
                <a:solidFill>
                  <a:srgbClr val="F37021"/>
                </a:solidFill>
              </a:rPr>
              <a:t>s breathing is inadequate.</a:t>
            </a:r>
            <a:endParaRPr lang="en-US" altLang="en-US" dirty="0">
              <a:solidFill>
                <a:srgbClr val="F37021"/>
              </a:solidFill>
            </a:endParaRP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9571" name="Rectangle 3"/>
          <p:cNvSpPr>
            <a:spLocks noGrp="1" noChangeArrowheads="1"/>
          </p:cNvSpPr>
          <p:nvPr>
            <p:ph type="body" idx="1"/>
          </p:nvPr>
        </p:nvSpPr>
        <p:spPr/>
        <p:txBody>
          <a:bodyPr rIns="228600"/>
          <a:lstStyle/>
          <a:p>
            <a:pPr marL="457200" indent="-457200">
              <a:spcBef>
                <a:spcPct val="35000"/>
              </a:spcBef>
              <a:buFontTx/>
              <a:buAutoNum type="arabicPeriod" startAt="6"/>
            </a:pPr>
            <a:r>
              <a:rPr lang="en-US" altLang="en-US" dirty="0"/>
              <a:t>What breathing pattern would you MOST likely encounter in a patient with diabetic ketoacidosis (DKA)? </a:t>
            </a:r>
          </a:p>
          <a:p>
            <a:pPr marL="1016000" lvl="1" indent="-444500">
              <a:spcBef>
                <a:spcPct val="35000"/>
              </a:spcBef>
              <a:buFontTx/>
              <a:buAutoNum type="alphaUcPeriod"/>
            </a:pPr>
            <a:r>
              <a:rPr lang="en-US" altLang="en-US" dirty="0"/>
              <a:t>Slow and shallow</a:t>
            </a:r>
          </a:p>
          <a:p>
            <a:pPr marL="1016000" lvl="1" indent="-444500">
              <a:spcBef>
                <a:spcPct val="35000"/>
              </a:spcBef>
              <a:buFontTx/>
              <a:buAutoNum type="alphaUcPeriod"/>
            </a:pPr>
            <a:r>
              <a:rPr lang="en-US" altLang="en-US" dirty="0"/>
              <a:t>Shallow and irregular</a:t>
            </a:r>
          </a:p>
          <a:p>
            <a:pPr marL="1016000" lvl="1" indent="-444500">
              <a:spcBef>
                <a:spcPct val="35000"/>
              </a:spcBef>
              <a:buFontTx/>
              <a:buAutoNum type="alphaUcPeriod"/>
            </a:pPr>
            <a:r>
              <a:rPr lang="en-US" altLang="en-US" dirty="0"/>
              <a:t>Rapid and deep</a:t>
            </a:r>
          </a:p>
          <a:p>
            <a:pPr marL="1016000" lvl="1" indent="-444500">
              <a:spcBef>
                <a:spcPct val="35000"/>
              </a:spcBef>
              <a:buFontTx/>
              <a:buAutoNum type="alphaUcPeriod"/>
            </a:pPr>
            <a:r>
              <a:rPr lang="en-US" altLang="en-US" dirty="0"/>
              <a:t>Slow and irregular</a:t>
            </a: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0595"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C</a:t>
            </a:r>
          </a:p>
          <a:p>
            <a:pPr marL="0" indent="0">
              <a:spcBef>
                <a:spcPct val="35000"/>
              </a:spcBef>
              <a:buFontTx/>
              <a:buNone/>
            </a:pPr>
            <a:r>
              <a:rPr lang="en-US" altLang="en-US" b="1" dirty="0"/>
              <a:t>Rationale: </a:t>
            </a:r>
            <a:r>
              <a:rPr lang="en-US" altLang="en-US" dirty="0"/>
              <a:t>Kussmaul respirations—a rapid and deep breathing pattern seen in patients with DKA—indicates that the body is attempting to eliminate ketones via the respiratory system. A fruity or acetone breath odor is usually present in patients with Kussmaul respirations. </a:t>
            </a: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11619" name="Rectangle 3"/>
          <p:cNvSpPr>
            <a:spLocks noGrp="1" noChangeArrowheads="1"/>
          </p:cNvSpPr>
          <p:nvPr>
            <p:ph type="body" idx="1"/>
          </p:nvPr>
        </p:nvSpPr>
        <p:spPr/>
        <p:txBody>
          <a:bodyPr rIns="228600"/>
          <a:lstStyle/>
          <a:p>
            <a:pPr marL="457200" indent="-457200">
              <a:spcBef>
                <a:spcPct val="35000"/>
              </a:spcBef>
              <a:buFontTx/>
              <a:buAutoNum type="arabicPeriod" startAt="6"/>
            </a:pPr>
            <a:r>
              <a:rPr lang="en-US" altLang="en-US" dirty="0"/>
              <a:t>What breathing pattern would you MOST likely encounter in a patient with diabetic ketoacidosis (DKA)? </a:t>
            </a:r>
          </a:p>
          <a:p>
            <a:pPr marL="1016000" lvl="1" indent="-444500">
              <a:spcBef>
                <a:spcPct val="35000"/>
              </a:spcBef>
              <a:buFontTx/>
              <a:buAutoNum type="alphaUcPeriod"/>
            </a:pPr>
            <a:r>
              <a:rPr lang="en-US" altLang="en-US" dirty="0"/>
              <a:t>Slow and shallow</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Agonal respirations are seen with cerebral anoxia and may have an occasional gasp.</a:t>
            </a:r>
          </a:p>
          <a:p>
            <a:pPr marL="1016000" lvl="1" indent="-444500">
              <a:spcBef>
                <a:spcPct val="35000"/>
              </a:spcBef>
              <a:buFontTx/>
              <a:buAutoNum type="alphaUcPeriod"/>
            </a:pPr>
            <a:r>
              <a:rPr lang="en-US" altLang="en-US" dirty="0"/>
              <a:t>Shallow and irregular</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Agonal respirations are seen with cerebral anoxia and may have an occasional gasp.</a:t>
            </a:r>
          </a:p>
          <a:p>
            <a:pPr marL="1016000" lvl="1" indent="-444500">
              <a:spcBef>
                <a:spcPct val="35000"/>
              </a:spcBef>
              <a:buFontTx/>
              <a:buAutoNum type="alphaUcPeriod" startAt="3"/>
            </a:pPr>
            <a:r>
              <a:rPr lang="en-US" altLang="en-US" dirty="0"/>
              <a:t>Rapid and deep</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016000" lvl="1" indent="-444500">
              <a:spcBef>
                <a:spcPct val="35000"/>
              </a:spcBef>
              <a:buFontTx/>
              <a:buAutoNum type="alphaUcPeriod" startAt="3"/>
            </a:pPr>
            <a:r>
              <a:rPr lang="en-US" altLang="en-US" dirty="0"/>
              <a:t>Slow and irregular</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Slow and irregular respiration results from increased intracranial pressure and can also have periods of apnea.</a:t>
            </a:r>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3667" name="Rectangle 3"/>
          <p:cNvSpPr>
            <a:spLocks noGrp="1" noChangeArrowheads="1"/>
          </p:cNvSpPr>
          <p:nvPr>
            <p:ph type="body" idx="1"/>
          </p:nvPr>
        </p:nvSpPr>
        <p:spPr/>
        <p:txBody>
          <a:bodyPr rIns="228600"/>
          <a:lstStyle/>
          <a:p>
            <a:pPr marL="457200" indent="-457200">
              <a:spcBef>
                <a:spcPct val="35000"/>
              </a:spcBef>
              <a:buFontTx/>
              <a:buAutoNum type="arabicPeriod" startAt="7"/>
            </a:pPr>
            <a:r>
              <a:rPr lang="en-US" altLang="en-US" dirty="0"/>
              <a:t>A woman called EMS because her 12-year-old son, who had been experiencing excessive urination, thirst, and hunger for the past 36 hours, has an altered mental status and is breathing fast. You should be MOST suspicious for:</a:t>
            </a:r>
          </a:p>
          <a:p>
            <a:pPr marL="1016000" lvl="1" indent="-444500">
              <a:spcBef>
                <a:spcPts val="800"/>
              </a:spcBef>
              <a:buFontTx/>
              <a:buAutoNum type="alphaUcPeriod"/>
            </a:pPr>
            <a:r>
              <a:rPr lang="en-US" altLang="en-US" dirty="0"/>
              <a:t>low blood sugar. </a:t>
            </a:r>
          </a:p>
          <a:p>
            <a:pPr marL="1016000" lvl="1" indent="-444500">
              <a:spcBef>
                <a:spcPts val="800"/>
              </a:spcBef>
              <a:buFontTx/>
              <a:buAutoNum type="alphaUcPeriod"/>
            </a:pPr>
            <a:r>
              <a:rPr lang="en-US" altLang="en-US" dirty="0"/>
              <a:t>hypoglycemia. </a:t>
            </a:r>
          </a:p>
          <a:p>
            <a:pPr marL="1016000" lvl="1" indent="-444500">
              <a:spcBef>
                <a:spcPts val="800"/>
              </a:spcBef>
              <a:buFontTx/>
              <a:buAutoNum type="alphaUcPeriod"/>
            </a:pPr>
            <a:r>
              <a:rPr lang="en-US" altLang="en-US" dirty="0"/>
              <a:t>hypoglycemic crisis. </a:t>
            </a:r>
          </a:p>
          <a:p>
            <a:pPr marL="1016000" lvl="1" indent="-444500">
              <a:spcBef>
                <a:spcPts val="800"/>
              </a:spcBef>
              <a:buFontTx/>
              <a:buAutoNum type="alphaUcPeriod"/>
            </a:pPr>
            <a:r>
              <a:rPr lang="en-US" altLang="en-US" dirty="0"/>
              <a:t>hyperglycemic crisis. </a:t>
            </a: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4691"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D</a:t>
            </a:r>
          </a:p>
          <a:p>
            <a:pPr marL="0" indent="0">
              <a:spcBef>
                <a:spcPct val="35000"/>
              </a:spcBef>
              <a:buFontTx/>
              <a:buNone/>
            </a:pPr>
            <a:r>
              <a:rPr lang="en-US" altLang="en-US" b="1" dirty="0"/>
              <a:t>Rationale: </a:t>
            </a:r>
            <a:r>
              <a:rPr lang="en-US" altLang="en-US" dirty="0"/>
              <a:t>The child is experiencing a hyperglycemic crisis secondary to severe hyperglycemia. Hyperglycemic crisis is characterized by a slow onset and excessive urination (polyuria), thirst (polydipsia), and hunger (polyphagia). Other signs include rapid, deep breathing with a fruity or acetone breath odor (Kussmaul respirations); a rapid, thready pulse; and an altered mental status. </a:t>
            </a: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15715" name="Rectangle 3"/>
          <p:cNvSpPr>
            <a:spLocks noGrp="1" noChangeArrowheads="1"/>
          </p:cNvSpPr>
          <p:nvPr>
            <p:ph type="body" idx="1"/>
          </p:nvPr>
        </p:nvSpPr>
        <p:spPr/>
        <p:txBody>
          <a:bodyPr rIns="228600"/>
          <a:lstStyle/>
          <a:p>
            <a:pPr marL="457200" indent="-457200">
              <a:spcBef>
                <a:spcPct val="35000"/>
              </a:spcBef>
              <a:buFontTx/>
              <a:buAutoNum type="arabicPeriod" startAt="7"/>
            </a:pPr>
            <a:r>
              <a:rPr lang="en-US" altLang="en-US" dirty="0"/>
              <a:t>A woman called EMS because her 12-year-old son, who had been experiencing excessive urination, thirst, and hunger for the past 36 hours, has an altered mental status and is breathing fast. You should be MOST suspicious for:</a:t>
            </a:r>
          </a:p>
          <a:p>
            <a:pPr marL="1016000" lvl="1" indent="-444500">
              <a:spcBef>
                <a:spcPct val="35000"/>
              </a:spcBef>
              <a:buFontTx/>
              <a:buAutoNum type="alphaUcPeriod"/>
            </a:pPr>
            <a:r>
              <a:rPr lang="en-US" altLang="en-US" dirty="0"/>
              <a:t>low blood sugar.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Low blood sugar does not cause frequent urination.</a:t>
            </a:r>
          </a:p>
          <a:p>
            <a:pPr marL="1016000" lvl="1" indent="-444500">
              <a:spcBef>
                <a:spcPct val="35000"/>
              </a:spcBef>
              <a:buFontTx/>
              <a:buAutoNum type="alphaUcPeriod"/>
            </a:pPr>
            <a:r>
              <a:rPr lang="en-US" altLang="en-US" dirty="0"/>
              <a:t>hypoglycemia.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Hypoglycemia is low blood sugar.</a:t>
            </a:r>
          </a:p>
          <a:p>
            <a:pPr marL="1016000" lvl="1" indent="-444500">
              <a:spcBef>
                <a:spcPct val="35000"/>
              </a:spcBef>
              <a:buFontTx/>
              <a:buAutoNum type="alphaUcPeriod" startAt="3"/>
            </a:pPr>
            <a:r>
              <a:rPr lang="en-US" altLang="en-US" dirty="0"/>
              <a:t>hypoglycemic crisis.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Hypoglycemic crisis does not produce any of these symptoms.</a:t>
            </a:r>
          </a:p>
          <a:p>
            <a:pPr marL="1016000" lvl="1" indent="-444500">
              <a:spcBef>
                <a:spcPct val="35000"/>
              </a:spcBef>
              <a:buFontTx/>
              <a:buAutoNum type="alphaUcPeriod" startAt="3"/>
            </a:pPr>
            <a:r>
              <a:rPr lang="en-US" altLang="en-US" dirty="0"/>
              <a:t>hyperglycemic crisis.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p:txBody>
      </p:sp>
    </p:spTree>
  </p:cSld>
  <p:clrMapOvr>
    <a:masterClrMapping/>
  </p:clrMapOvr>
  <p:transition/>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287</TotalTime>
  <Words>11524</Words>
  <Application>Microsoft Macintosh PowerPoint</Application>
  <PresentationFormat>Widescreen</PresentationFormat>
  <Paragraphs>1323</Paragraphs>
  <Slides>120</Slides>
  <Notes>77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120</vt:i4>
      </vt:variant>
    </vt:vector>
  </HeadingPairs>
  <TitlesOfParts>
    <vt:vector size="125" baseType="lpstr">
      <vt:lpstr>Arial</vt:lpstr>
      <vt:lpstr>Calibri</vt:lpstr>
      <vt:lpstr>Times New Roman</vt:lpstr>
      <vt:lpstr>Wingdings</vt:lpstr>
      <vt:lpstr>Educational subjects 16x9</vt:lpstr>
      <vt:lpstr>Endocrine and Hematologic Emergencies</vt:lpstr>
      <vt:lpstr>National EMS Education Standard Competencies (1 of 3)</vt:lpstr>
      <vt:lpstr>National EMS Education Standard Competencies (2 of 3)</vt:lpstr>
      <vt:lpstr>National EMS Education Standard Competencies (3 of 3)</vt:lpstr>
      <vt:lpstr>Introduction (1 of 2)</vt:lpstr>
      <vt:lpstr>Introduction (2 of 2)</vt:lpstr>
      <vt:lpstr>Anatomy and Physiology (1 of 3)</vt:lpstr>
      <vt:lpstr>Anatomy and Physiology (2 of 3)</vt:lpstr>
      <vt:lpstr>Anatomy and Physiology (3 of 3)</vt:lpstr>
      <vt:lpstr>Pathophysiology (1 of 2)</vt:lpstr>
      <vt:lpstr>Pathophysiology (2 of 2)</vt:lpstr>
      <vt:lpstr>Diabetes Mellitus Type 1 (1 of 8)</vt:lpstr>
      <vt:lpstr>Diabetes Mellitus Type 1 (2 of 8)</vt:lpstr>
      <vt:lpstr>Diabetes Mellitus Type 1 (3 of 8)</vt:lpstr>
      <vt:lpstr>Diabetes Mellitus Type 1 (4 of 8)</vt:lpstr>
      <vt:lpstr>Diabetes Mellitus Type 1 (5 of 8)</vt:lpstr>
      <vt:lpstr>Diabetes Mellitus Type 1 (6 of 8)</vt:lpstr>
      <vt:lpstr>Diabetes Mellitus Type 1 (7 of 8)</vt:lpstr>
      <vt:lpstr>Diabetes Mellitus Type 1 (8 of 8)</vt:lpstr>
      <vt:lpstr>Diabetes Mellitus Type 2 (1 of 3)</vt:lpstr>
      <vt:lpstr>Diabetes Mellitus Type 2 (2 of 3)</vt:lpstr>
      <vt:lpstr>Diabetes Mellitus Type 2 (3 of 3)</vt:lpstr>
      <vt:lpstr>Symptomatic Hyperglycemia (1 of 4)</vt:lpstr>
      <vt:lpstr>Symptomatic Hyperglycemia (2 of 4)</vt:lpstr>
      <vt:lpstr>Symptomatic Hyperglycemia (3 of 4)</vt:lpstr>
      <vt:lpstr>Symptomatic Hyperglycemia (4 of 4)</vt:lpstr>
      <vt:lpstr>Symptomatic Hypoglycemia (1 of 6)</vt:lpstr>
      <vt:lpstr>Symptomatic Hypoglycemia (2 of 6)</vt:lpstr>
      <vt:lpstr>Symptomatic Hypoglycemia (3 of 6)</vt:lpstr>
      <vt:lpstr>Symptomatic Hypoglycemia (4 of 6)</vt:lpstr>
      <vt:lpstr>Symptomatic Hypoglycemia (5 of 6)</vt:lpstr>
      <vt:lpstr>Symptomatic Hypoglycemia (6 of 6)</vt:lpstr>
      <vt:lpstr>Scene Size-up</vt:lpstr>
      <vt:lpstr>Primary Assessment (1 of 4)</vt:lpstr>
      <vt:lpstr>Primary Assessment (2 of 4)</vt:lpstr>
      <vt:lpstr>Primary Assessment (3 of 4)</vt:lpstr>
      <vt:lpstr>Primary Assessment (4 of 4)</vt:lpstr>
      <vt:lpstr>History Taking (1 of 2)</vt:lpstr>
      <vt:lpstr>History Taking (2 of 2)</vt:lpstr>
      <vt:lpstr>Secondary Assessment (1 of 3)</vt:lpstr>
      <vt:lpstr>Secondary Assessment (2 of 3)</vt:lpstr>
      <vt:lpstr>Secondary Assessment (3 of 3)</vt:lpstr>
      <vt:lpstr>Reassessment (1 of 4)</vt:lpstr>
      <vt:lpstr>Reassessment (2 of 4)</vt:lpstr>
      <vt:lpstr>Reassessment (3 of 4)</vt:lpstr>
      <vt:lpstr>Reassessment (4 of 4)</vt:lpstr>
      <vt:lpstr>Emergency Medical Care for Diabetic Emergencies (1 of 2)</vt:lpstr>
      <vt:lpstr>Emergency Medical Care for Diabetic Emergencies (2 of 2)</vt:lpstr>
      <vt:lpstr>The Presentation of Hypoglycemia (1 of 5)</vt:lpstr>
      <vt:lpstr>The Presentation of Hypoglycemia (2 of 5)</vt:lpstr>
      <vt:lpstr>The Presentation of Hypoglycemia (3 of 5)</vt:lpstr>
      <vt:lpstr>The Presentation of Hypoglycemia (4 of 5)</vt:lpstr>
      <vt:lpstr>The Presentation of Hypoglycemia (5 of 5)</vt:lpstr>
      <vt:lpstr>Hematologic Emergencies</vt:lpstr>
      <vt:lpstr>Anatomy and Physiology</vt:lpstr>
      <vt:lpstr>Pathophysiology (1 of 13)</vt:lpstr>
      <vt:lpstr>Pathophysiology (2 of 13)</vt:lpstr>
      <vt:lpstr>Pathophysiology (3 of 13)</vt:lpstr>
      <vt:lpstr>Pathophysiology (4 of 13)</vt:lpstr>
      <vt:lpstr>Pathophysiology (5 of 13)</vt:lpstr>
      <vt:lpstr>Pathophysiology (6 of 13)</vt:lpstr>
      <vt:lpstr>Pathophysiology (7 of 13)</vt:lpstr>
      <vt:lpstr>Pathophysiology (8 of 13)</vt:lpstr>
      <vt:lpstr>Pathophysiology (9 of 13)</vt:lpstr>
      <vt:lpstr>Pathophysiology (10 of 13)</vt:lpstr>
      <vt:lpstr>Pathophysiology (11 of 13)</vt:lpstr>
      <vt:lpstr>Pathophysiology (12 of 13)</vt:lpstr>
      <vt:lpstr>Pathophysiology (13 of 13)</vt:lpstr>
      <vt:lpstr>Scene Size-up</vt:lpstr>
      <vt:lpstr>Primary Assessment (1 of 3)</vt:lpstr>
      <vt:lpstr>Primary Assessment (2 of 3)</vt:lpstr>
      <vt:lpstr>Primary Assessment (3 of 3)</vt:lpstr>
      <vt:lpstr>History Taking (1 of 3)</vt:lpstr>
      <vt:lpstr>History Taking (2 of 3)</vt:lpstr>
      <vt:lpstr>History Taking (3 of 3)</vt:lpstr>
      <vt:lpstr>Secondary Assessment</vt:lpstr>
      <vt:lpstr>Reassessment</vt:lpstr>
      <vt:lpstr>Emergency Medical Care for Hematologic Disorders </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Kathryn Leeber</cp:lastModifiedBy>
  <cp:revision>51</cp:revision>
  <dcterms:created xsi:type="dcterms:W3CDTF">2019-03-08T18:11:57Z</dcterms:created>
  <dcterms:modified xsi:type="dcterms:W3CDTF">2020-12-10T17:17:02Z</dcterms:modified>
</cp:coreProperties>
</file>